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5"/>
  </p:notesMasterIdLst>
  <p:handoutMasterIdLst>
    <p:handoutMasterId r:id="rId136"/>
  </p:handoutMasterIdLst>
  <p:sldIdLst>
    <p:sldId id="256" r:id="rId2"/>
    <p:sldId id="1387" r:id="rId3"/>
    <p:sldId id="1848" r:id="rId4"/>
    <p:sldId id="1802" r:id="rId5"/>
    <p:sldId id="1840" r:id="rId6"/>
    <p:sldId id="840" r:id="rId7"/>
    <p:sldId id="1796" r:id="rId8"/>
    <p:sldId id="1807" r:id="rId9"/>
    <p:sldId id="1808" r:id="rId10"/>
    <p:sldId id="1609" r:id="rId11"/>
    <p:sldId id="1610" r:id="rId12"/>
    <p:sldId id="1841" r:id="rId13"/>
    <p:sldId id="1547" r:id="rId14"/>
    <p:sldId id="1560" r:id="rId15"/>
    <p:sldId id="1561" r:id="rId16"/>
    <p:sldId id="1562" r:id="rId17"/>
    <p:sldId id="1563" r:id="rId18"/>
    <p:sldId id="1564" r:id="rId19"/>
    <p:sldId id="1670" r:id="rId20"/>
    <p:sldId id="1565" r:id="rId21"/>
    <p:sldId id="1566" r:id="rId22"/>
    <p:sldId id="1567" r:id="rId23"/>
    <p:sldId id="1570" r:id="rId24"/>
    <p:sldId id="1571" r:id="rId25"/>
    <p:sldId id="1572" r:id="rId26"/>
    <p:sldId id="1573" r:id="rId27"/>
    <p:sldId id="1574" r:id="rId28"/>
    <p:sldId id="1575" r:id="rId29"/>
    <p:sldId id="1576" r:id="rId30"/>
    <p:sldId id="1837" r:id="rId31"/>
    <p:sldId id="1838" r:id="rId32"/>
    <p:sldId id="1839" r:id="rId33"/>
    <p:sldId id="1606" r:id="rId34"/>
    <p:sldId id="1592" r:id="rId35"/>
    <p:sldId id="1593" r:id="rId36"/>
    <p:sldId id="1594" r:id="rId37"/>
    <p:sldId id="1595" r:id="rId38"/>
    <p:sldId id="1596" r:id="rId39"/>
    <p:sldId id="1597" r:id="rId40"/>
    <p:sldId id="1598" r:id="rId41"/>
    <p:sldId id="1599" r:id="rId42"/>
    <p:sldId id="1600" r:id="rId43"/>
    <p:sldId id="1601" r:id="rId44"/>
    <p:sldId id="1602" r:id="rId45"/>
    <p:sldId id="1701" r:id="rId46"/>
    <p:sldId id="1843" r:id="rId47"/>
    <p:sldId id="1604" r:id="rId48"/>
    <p:sldId id="1700" r:id="rId49"/>
    <p:sldId id="1699" r:id="rId50"/>
    <p:sldId id="1698" r:id="rId51"/>
    <p:sldId id="1697" r:id="rId52"/>
    <p:sldId id="1696" r:id="rId53"/>
    <p:sldId id="1702" r:id="rId54"/>
    <p:sldId id="1703" r:id="rId55"/>
    <p:sldId id="1704" r:id="rId56"/>
    <p:sldId id="1705" r:id="rId57"/>
    <p:sldId id="1706" r:id="rId58"/>
    <p:sldId id="1672" r:id="rId59"/>
    <p:sldId id="1707" r:id="rId60"/>
    <p:sldId id="1708" r:id="rId61"/>
    <p:sldId id="1709" r:id="rId62"/>
    <p:sldId id="1710" r:id="rId63"/>
    <p:sldId id="1673" r:id="rId64"/>
    <p:sldId id="1711" r:id="rId65"/>
    <p:sldId id="1674" r:id="rId66"/>
    <p:sldId id="1675" r:id="rId67"/>
    <p:sldId id="1676" r:id="rId68"/>
    <p:sldId id="1677" r:id="rId69"/>
    <p:sldId id="1679" r:id="rId70"/>
    <p:sldId id="1680" r:id="rId71"/>
    <p:sldId id="1681" r:id="rId72"/>
    <p:sldId id="1682" r:id="rId73"/>
    <p:sldId id="1683" r:id="rId74"/>
    <p:sldId id="1684" r:id="rId75"/>
    <p:sldId id="1712" r:id="rId76"/>
    <p:sldId id="1844" r:id="rId77"/>
    <p:sldId id="1719" r:id="rId78"/>
    <p:sldId id="1720" r:id="rId79"/>
    <p:sldId id="1722" r:id="rId80"/>
    <p:sldId id="1723" r:id="rId81"/>
    <p:sldId id="1724" r:id="rId82"/>
    <p:sldId id="1577" r:id="rId83"/>
    <p:sldId id="1721" r:id="rId84"/>
    <p:sldId id="1671" r:id="rId85"/>
    <p:sldId id="1686" r:id="rId86"/>
    <p:sldId id="1687" r:id="rId87"/>
    <p:sldId id="1688" r:id="rId88"/>
    <p:sldId id="1689" r:id="rId89"/>
    <p:sldId id="1690" r:id="rId90"/>
    <p:sldId id="1578" r:id="rId91"/>
    <p:sldId id="1692" r:id="rId92"/>
    <p:sldId id="1693" r:id="rId93"/>
    <p:sldId id="1691" r:id="rId94"/>
    <p:sldId id="1579" r:id="rId95"/>
    <p:sldId id="1580" r:id="rId96"/>
    <p:sldId id="1582" r:id="rId97"/>
    <p:sldId id="1583" r:id="rId98"/>
    <p:sldId id="1718" r:id="rId99"/>
    <p:sldId id="1846" r:id="rId100"/>
    <p:sldId id="1591" r:id="rId101"/>
    <p:sldId id="1814" r:id="rId102"/>
    <p:sldId id="1815" r:id="rId103"/>
    <p:sldId id="1816" r:id="rId104"/>
    <p:sldId id="1817" r:id="rId105"/>
    <p:sldId id="1818" r:id="rId106"/>
    <p:sldId id="1819" r:id="rId107"/>
    <p:sldId id="1820" r:id="rId108"/>
    <p:sldId id="1821" r:id="rId109"/>
    <p:sldId id="1822" r:id="rId110"/>
    <p:sldId id="1823" r:id="rId111"/>
    <p:sldId id="1824" r:id="rId112"/>
    <p:sldId id="1825" r:id="rId113"/>
    <p:sldId id="1826" r:id="rId114"/>
    <p:sldId id="1827" r:id="rId115"/>
    <p:sldId id="1828" r:id="rId116"/>
    <p:sldId id="1829" r:id="rId117"/>
    <p:sldId id="1830" r:id="rId118"/>
    <p:sldId id="1832" r:id="rId119"/>
    <p:sldId id="1833" r:id="rId120"/>
    <p:sldId id="1834" r:id="rId121"/>
    <p:sldId id="1835" r:id="rId122"/>
    <p:sldId id="1778" r:id="rId123"/>
    <p:sldId id="1779" r:id="rId124"/>
    <p:sldId id="1780" r:id="rId125"/>
    <p:sldId id="1781" r:id="rId126"/>
    <p:sldId id="1782" r:id="rId127"/>
    <p:sldId id="1783" r:id="rId128"/>
    <p:sldId id="1785" r:id="rId129"/>
    <p:sldId id="1788" r:id="rId130"/>
    <p:sldId id="1794" r:id="rId131"/>
    <p:sldId id="1795" r:id="rId132"/>
    <p:sldId id="1847" r:id="rId133"/>
    <p:sldId id="715" r:id="rId13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674" autoAdjust="0"/>
    <p:restoredTop sz="94706" autoAdjust="0"/>
  </p:normalViewPr>
  <p:slideViewPr>
    <p:cSldViewPr snapToGrid="0">
      <p:cViewPr varScale="1">
        <p:scale>
          <a:sx n="54" d="100"/>
          <a:sy n="54" d="100"/>
        </p:scale>
        <p:origin x="42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5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viewProps" Target="view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handoutMaster" Target="handoutMasters/handout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35972E6-0498-4D55-842E-7A49A5C1BAC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6C62C-1CED-4E59-8DBB-C50525C3AA2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 dirty="0"/>
              <a:t>04/2/2020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E1A5F6-F923-4074-9AA5-BD4FE41E49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B19674-55F6-41D0-8599-77665D4FACF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E969583-6752-4CDC-B5A3-CACBDCE34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370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66DDD6E-C917-4A14-8173-A545801DF30A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1281F7D-0DBE-472C-9E5B-DB6A655B8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866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Workplace Discrimination &amp; Employment Law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November 2,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Strategies to Combat Bias, Bullying &amp; Harassment in the Law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63D24D-BFCA-C241-B567-1C9DC8D2483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718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3D24D-BFCA-C241-B567-1C9DC8D2483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95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defTabSz="931774">
              <a:defRPr/>
            </a:pPr>
            <a:fld id="{9B63D24D-BFCA-C241-B567-1C9DC8D2483D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111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30DF53FA-49DE-4A28-A850-F26940B827D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863B522-0A28-437B-B758-6B79196CBF8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defTabSz="931774">
              <a:defRPr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" name="Header Placeholder 9">
            <a:extLst>
              <a:ext uri="{FF2B5EF4-FFF2-40B4-BE49-F238E27FC236}">
                <a16:creationId xmlns:a16="http://schemas.microsoft.com/office/drawing/2014/main" id="{C875A17D-CA30-465C-B096-56CCD31AA5B0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defTabSz="931774">
              <a:defRPr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43462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foo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89" y="243611"/>
            <a:ext cx="4818644" cy="55793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541819" y="883517"/>
            <a:ext cx="6024160" cy="1271636"/>
          </a:xfrm>
          <a:prstGeom prst="rect">
            <a:avLst/>
          </a:prstGeom>
        </p:spPr>
        <p:txBody>
          <a:bodyPr/>
          <a:lstStyle>
            <a:lvl1pPr algn="l">
              <a:lnSpc>
                <a:spcPct val="85000"/>
              </a:lnSpc>
              <a:defRPr sz="3000" b="1" cap="all" baseline="0">
                <a:solidFill>
                  <a:srgbClr val="2A3620"/>
                </a:solidFill>
                <a:latin typeface="Minion Pro"/>
                <a:cs typeface="Minion Pro"/>
              </a:defRPr>
            </a:lvl1pPr>
          </a:lstStyle>
          <a:p>
            <a:r>
              <a:rPr lang="en-US" dirty="0"/>
              <a:t>ENTER THE</a:t>
            </a:r>
            <a:br>
              <a:rPr lang="en-US" dirty="0"/>
            </a:br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>IN THIS SPACE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41819" y="2162078"/>
            <a:ext cx="6024160" cy="96289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EBA12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Enter Subtitle In This Space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 flipV="1">
            <a:off x="602018" y="5811509"/>
            <a:ext cx="10892124" cy="11481"/>
          </a:xfrm>
          <a:prstGeom prst="line">
            <a:avLst/>
          </a:prstGeom>
          <a:ln w="28575" cmpd="sng">
            <a:solidFill>
              <a:srgbClr val="EA992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 userDrawn="1"/>
        </p:nvSpPr>
        <p:spPr>
          <a:xfrm>
            <a:off x="0" y="6526953"/>
            <a:ext cx="12192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Minion Pro"/>
                <a:cs typeface="Minion Pro"/>
              </a:rPr>
              <a:t>LADDEY, CLARK &amp; RYAN LLP - 60 BLUE HERON ROAD, SUITE 300, SPARTA, NJ 07871  /  TEL: (973) 729-1880  /  </a:t>
            </a:r>
            <a:r>
              <a:rPr lang="en-US" sz="900" dirty="0">
                <a:solidFill>
                  <a:srgbClr val="EBA121"/>
                </a:solidFill>
                <a:latin typeface="Minion Pro"/>
                <a:cs typeface="Minion Pro"/>
              </a:rPr>
              <a:t>WWW.LCRLAW.COM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602018" y="5926666"/>
            <a:ext cx="10892124" cy="41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50" kern="1200" spc="8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PERSONAL INJURY  /  GOVERNMENT SERVICES  /  EMPLOYMENT AND LABOR  /  BUSINESS LAW  /  COMMERCIAL LITIGATION  /  </a:t>
            </a:r>
          </a:p>
          <a:p>
            <a:pPr algn="ctr">
              <a:lnSpc>
                <a:spcPct val="125000"/>
              </a:lnSpc>
            </a:pPr>
            <a:r>
              <a:rPr lang="en-US" sz="850" kern="1200" spc="8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ENVIRONMENTAL LAW  /  WORKERS’ COMPENSATION  /  LAND USE AND ZONING  /  TRUSTS, ESTATES AND WILLS</a:t>
            </a:r>
          </a:p>
        </p:txBody>
      </p:sp>
    </p:spTree>
    <p:extLst>
      <p:ext uri="{BB962C8B-B14F-4D97-AF65-F5344CB8AC3E}">
        <p14:creationId xmlns:p14="http://schemas.microsoft.com/office/powerpoint/2010/main" val="2472164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32C1EAB-3C0E-A742-B1F6-B09BE1B6049A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30D9DDC-8C40-D84C-83D6-5DCBFEE58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10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32C1EAB-3C0E-A742-B1F6-B09BE1B6049A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30D9DDC-8C40-D84C-83D6-5DCBFEE58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934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1230420" y="923636"/>
            <a:ext cx="3458505" cy="2439940"/>
          </a:xfrm>
          <a:prstGeom prst="rect">
            <a:avLst/>
          </a:prstGeom>
          <a:solidFill>
            <a:srgbClr val="FFCF6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" name="Rectangle 20"/>
          <p:cNvSpPr/>
          <p:nvPr userDrawn="1"/>
        </p:nvSpPr>
        <p:spPr>
          <a:xfrm>
            <a:off x="1713860" y="1447800"/>
            <a:ext cx="1532209" cy="930564"/>
          </a:xfrm>
          <a:prstGeom prst="rect">
            <a:avLst/>
          </a:prstGeom>
          <a:solidFill>
            <a:srgbClr val="2A3620"/>
          </a:solidFill>
          <a:ln w="57150" cap="sq" cmpd="sng">
            <a:miter lim="800000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526953"/>
            <a:ext cx="12192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Minion Pro"/>
                <a:cs typeface="Minion Pro"/>
              </a:rPr>
              <a:t>LADDEY, CLARK &amp; RYAN LLP - 60 BLUE HERON ROAD, SUITE 300, SPARTA, NJ 07871  /  TEL: (973) 729-1880  /  </a:t>
            </a:r>
            <a:r>
              <a:rPr lang="en-US" sz="900" dirty="0">
                <a:solidFill>
                  <a:srgbClr val="EA9922"/>
                </a:solidFill>
                <a:latin typeface="Minion Pro"/>
                <a:cs typeface="Minion Pro"/>
              </a:rPr>
              <a:t>WWW.LCRLAW.COM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 flipV="1">
            <a:off x="602018" y="5811509"/>
            <a:ext cx="10892124" cy="11481"/>
          </a:xfrm>
          <a:prstGeom prst="line">
            <a:avLst/>
          </a:prstGeom>
          <a:ln w="28575" cmpd="sng">
            <a:solidFill>
              <a:srgbClr val="EA992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620889" y="700424"/>
            <a:ext cx="2026868" cy="1270000"/>
          </a:xfrm>
          <a:prstGeom prst="rect">
            <a:avLst/>
          </a:prstGeom>
          <a:solidFill>
            <a:srgbClr val="EBA121"/>
          </a:solidFill>
          <a:ln w="57150" cap="sq" cmpd="sng">
            <a:miter lim="800000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4" name="TextBox 23"/>
          <p:cNvSpPr txBox="1"/>
          <p:nvPr userDrawn="1"/>
        </p:nvSpPr>
        <p:spPr>
          <a:xfrm>
            <a:off x="612281" y="828517"/>
            <a:ext cx="2160284" cy="1025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1050" spc="0" dirty="0">
                <a:solidFill>
                  <a:schemeClr val="bg1"/>
                </a:solidFill>
                <a:latin typeface="Arial"/>
                <a:cs typeface="Arial"/>
              </a:rPr>
              <a:t>COMMITTED</a:t>
            </a:r>
            <a:r>
              <a:rPr lang="en-US" sz="1050" spc="0" baseline="0" dirty="0">
                <a:solidFill>
                  <a:schemeClr val="bg1"/>
                </a:solidFill>
                <a:latin typeface="Arial"/>
                <a:cs typeface="Arial"/>
              </a:rPr>
              <a:t> TO THE</a:t>
            </a:r>
          </a:p>
          <a:p>
            <a:pPr algn="l">
              <a:lnSpc>
                <a:spcPct val="80000"/>
              </a:lnSpc>
            </a:pPr>
            <a:r>
              <a:rPr lang="en-US" sz="2000" spc="0" baseline="0" dirty="0">
                <a:solidFill>
                  <a:srgbClr val="FFCF65"/>
                </a:solidFill>
                <a:latin typeface="Arial"/>
                <a:cs typeface="Arial"/>
              </a:rPr>
              <a:t>SUCCESS</a:t>
            </a:r>
          </a:p>
          <a:p>
            <a:pPr algn="l">
              <a:lnSpc>
                <a:spcPct val="80000"/>
              </a:lnSpc>
            </a:pPr>
            <a:r>
              <a:rPr lang="en-US" sz="1050" spc="0" baseline="0" dirty="0">
                <a:solidFill>
                  <a:schemeClr val="bg1"/>
                </a:solidFill>
                <a:latin typeface="Arial"/>
                <a:cs typeface="Arial"/>
              </a:rPr>
              <a:t>OF OUR</a:t>
            </a:r>
          </a:p>
          <a:p>
            <a:pPr algn="l">
              <a:lnSpc>
                <a:spcPct val="80000"/>
              </a:lnSpc>
            </a:pPr>
            <a:r>
              <a:rPr lang="en-US" sz="1700" spc="0" baseline="0" dirty="0">
                <a:solidFill>
                  <a:schemeClr val="bg1"/>
                </a:solidFill>
                <a:latin typeface="Arial"/>
                <a:cs typeface="Arial"/>
              </a:rPr>
              <a:t>CLIENTS &amp;</a:t>
            </a:r>
          </a:p>
          <a:p>
            <a:pPr algn="l">
              <a:lnSpc>
                <a:spcPct val="75000"/>
              </a:lnSpc>
            </a:pPr>
            <a:r>
              <a:rPr lang="en-US" sz="1700" spc="0" baseline="0" dirty="0">
                <a:solidFill>
                  <a:schemeClr val="bg1"/>
                </a:solidFill>
                <a:latin typeface="Arial"/>
                <a:cs typeface="Arial"/>
              </a:rPr>
              <a:t>COMMUNITY</a:t>
            </a:r>
            <a:r>
              <a:rPr lang="en-US" sz="1800" spc="0" baseline="0" dirty="0">
                <a:solidFill>
                  <a:schemeClr val="bg1"/>
                </a:solidFill>
                <a:latin typeface="Arial"/>
                <a:cs typeface="Arial"/>
              </a:rPr>
              <a:t>.</a:t>
            </a:r>
            <a:endParaRPr lang="en-US" sz="1800" spc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ctrTitle" hasCustomPrompt="1"/>
          </p:nvPr>
        </p:nvSpPr>
        <p:spPr>
          <a:xfrm>
            <a:off x="5541819" y="768062"/>
            <a:ext cx="6024160" cy="1271636"/>
          </a:xfrm>
          <a:prstGeom prst="rect">
            <a:avLst/>
          </a:prstGeom>
        </p:spPr>
        <p:txBody>
          <a:bodyPr/>
          <a:lstStyle>
            <a:lvl1pPr algn="l">
              <a:lnSpc>
                <a:spcPct val="85000"/>
              </a:lnSpc>
              <a:defRPr sz="3000" b="1" cap="all" baseline="0">
                <a:solidFill>
                  <a:srgbClr val="2A3620"/>
                </a:solidFill>
                <a:latin typeface="Minion Pro"/>
                <a:cs typeface="Minion Pro"/>
              </a:defRPr>
            </a:lvl1pPr>
          </a:lstStyle>
          <a:p>
            <a:r>
              <a:rPr lang="en-US" dirty="0"/>
              <a:t>ENTER THE</a:t>
            </a:r>
            <a:br>
              <a:rPr lang="en-US" dirty="0"/>
            </a:br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>IN THIS SPACE</a:t>
            </a:r>
          </a:p>
        </p:txBody>
      </p:sp>
      <p:sp>
        <p:nvSpPr>
          <p:cNvPr id="2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41819" y="2046623"/>
            <a:ext cx="6024160" cy="96289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EBA12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Enter Subtitle In This Space</a:t>
            </a:r>
          </a:p>
        </p:txBody>
      </p:sp>
      <p:pic>
        <p:nvPicPr>
          <p:cNvPr id="2" name="Picture 1" descr="family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4564" y="533401"/>
            <a:ext cx="1368685" cy="849742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 cmpd="sng">
            <a:solidFill>
              <a:srgbClr val="FFFFFF"/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contourClr>
              <a:srgbClr val="FFFFFF"/>
            </a:contourClr>
          </a:sp3d>
        </p:spPr>
      </p:pic>
      <p:pic>
        <p:nvPicPr>
          <p:cNvPr id="4" name="Picture 3" descr="cour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3276601"/>
            <a:ext cx="3103171" cy="1926591"/>
          </a:xfrm>
          <a:prstGeom prst="rect">
            <a:avLst/>
          </a:prstGeom>
          <a:ln w="57150" cap="sq" cmpd="sng">
            <a:solidFill>
              <a:schemeClr val="bg1"/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 descr="shakinghands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275" y="1844194"/>
            <a:ext cx="2626975" cy="1630946"/>
          </a:xfrm>
          <a:prstGeom prst="rect">
            <a:avLst/>
          </a:prstGeom>
          <a:ln w="57150" cap="sq" cmpd="sng">
            <a:solidFill>
              <a:schemeClr val="bg1"/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4" name="TextBox 13"/>
          <p:cNvSpPr txBox="1"/>
          <p:nvPr userDrawn="1"/>
        </p:nvSpPr>
        <p:spPr>
          <a:xfrm>
            <a:off x="602018" y="5926666"/>
            <a:ext cx="10892124" cy="41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50" kern="1200" spc="8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PERSONAL INJURY  /  GOVERNMENT SERVICES  /  EMPLOYMENT AND LABOR  /  BUSINESS LAW  /  COMMERCIAL LITIGATION  /  </a:t>
            </a:r>
          </a:p>
          <a:p>
            <a:pPr algn="ctr">
              <a:lnSpc>
                <a:spcPct val="125000"/>
              </a:lnSpc>
            </a:pPr>
            <a:r>
              <a:rPr lang="en-US" sz="850" kern="1200" spc="8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ENVIRONMENTAL LAW  /  WORKERS’ COMPENSATION  /  LAND USE AND ZONING  /  TRUSTS, ESTATES AND WILLS</a:t>
            </a:r>
          </a:p>
        </p:txBody>
      </p:sp>
    </p:spTree>
    <p:extLst>
      <p:ext uri="{BB962C8B-B14F-4D97-AF65-F5344CB8AC3E}">
        <p14:creationId xmlns:p14="http://schemas.microsoft.com/office/powerpoint/2010/main" val="574874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846158" y="1888144"/>
            <a:ext cx="8403724" cy="982944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000" b="1" cap="all">
                <a:solidFill>
                  <a:srgbClr val="28351B"/>
                </a:solidFill>
                <a:latin typeface="Minion Pro"/>
                <a:cs typeface="Minion Pro"/>
              </a:defRPr>
            </a:lvl1pPr>
          </a:lstStyle>
          <a:p>
            <a:r>
              <a:rPr lang="en-US" dirty="0"/>
              <a:t>Enter section Title Here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846158" y="2884599"/>
            <a:ext cx="8403725" cy="1500187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1057051" y="2610704"/>
            <a:ext cx="10108687" cy="11480"/>
          </a:xfrm>
          <a:prstGeom prst="line">
            <a:avLst/>
          </a:prstGeom>
          <a:ln w="28575" cmpd="sng">
            <a:solidFill>
              <a:srgbClr val="EA992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602017" y="6526954"/>
            <a:ext cx="107525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  <a:latin typeface="Minion Pro"/>
                <a:cs typeface="Minion Pro"/>
              </a:rPr>
              <a:t>LOCAL</a:t>
            </a:r>
            <a:r>
              <a:rPr lang="en-US" sz="1000" baseline="0" dirty="0">
                <a:solidFill>
                  <a:schemeClr val="bg1"/>
                </a:solidFill>
                <a:latin typeface="Minion Pro"/>
                <a:cs typeface="Minion Pro"/>
              </a:rPr>
              <a:t> FOOTPRINT. </a:t>
            </a:r>
            <a:r>
              <a:rPr lang="en-US" sz="1000" baseline="0" dirty="0">
                <a:solidFill>
                  <a:srgbClr val="EA9922"/>
                </a:solidFill>
                <a:latin typeface="Minion Pro"/>
                <a:cs typeface="Minion Pro"/>
              </a:rPr>
              <a:t>BIG IMPACT. </a:t>
            </a:r>
            <a:r>
              <a:rPr lang="en-US" sz="1000" dirty="0">
                <a:solidFill>
                  <a:schemeClr val="bg1"/>
                </a:solidFill>
                <a:latin typeface="Minion Pro"/>
                <a:cs typeface="Minion Pro"/>
              </a:rPr>
              <a:t>/  TEL: (973) 729-1880  / WWW.LCRLAW.COM</a:t>
            </a:r>
            <a:endParaRPr lang="en-US" sz="1000" dirty="0">
              <a:solidFill>
                <a:srgbClr val="EA9922"/>
              </a:solidFill>
              <a:latin typeface="Minion Pro"/>
              <a:cs typeface="Minion Pro"/>
            </a:endParaRPr>
          </a:p>
        </p:txBody>
      </p:sp>
      <p:sp>
        <p:nvSpPr>
          <p:cNvPr id="18" name="Slide Number Placeholder 5"/>
          <p:cNvSpPr txBox="1">
            <a:spLocks/>
          </p:cNvSpPr>
          <p:nvPr userDrawn="1"/>
        </p:nvSpPr>
        <p:spPr>
          <a:xfrm>
            <a:off x="9897873" y="6532612"/>
            <a:ext cx="704016" cy="25932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 b="1" dirty="0">
              <a:solidFill>
                <a:srgbClr val="28351B"/>
              </a:solidFill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10197023" y="6511636"/>
            <a:ext cx="420768" cy="315576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EA992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10057449" y="6532612"/>
            <a:ext cx="704016" cy="25932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841BFDA-80D9-594C-9D30-BD1F8718EC1A}" type="slidenum">
              <a:rPr lang="en-US" sz="1000" b="1" smtClean="0">
                <a:solidFill>
                  <a:srgbClr val="28351B"/>
                </a:solidFill>
              </a:rPr>
              <a:pPr/>
              <a:t>‹#›</a:t>
            </a:fld>
            <a:endParaRPr lang="en-US" sz="1000" b="1" dirty="0">
              <a:solidFill>
                <a:srgbClr val="28351B"/>
              </a:solidFill>
            </a:endParaRPr>
          </a:p>
        </p:txBody>
      </p:sp>
      <p:pic>
        <p:nvPicPr>
          <p:cNvPr id="11" name="Picture 10" descr="LCR-Logo-Color-Large-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1690" y="5956955"/>
            <a:ext cx="1474412" cy="83354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71478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02018" y="291528"/>
            <a:ext cx="11038117" cy="603957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000" b="1" baseline="0">
                <a:solidFill>
                  <a:srgbClr val="28351B"/>
                </a:solidFill>
                <a:latin typeface="Minion Pro"/>
                <a:cs typeface="Minion Pro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2018" y="948362"/>
            <a:ext cx="11038117" cy="53352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FontTx/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914400" indent="0">
              <a:buFontTx/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1371600" indent="0">
              <a:buFontTx/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1828800" indent="0">
              <a:buFontTx/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602018" y="907094"/>
            <a:ext cx="11038117" cy="11482"/>
          </a:xfrm>
          <a:prstGeom prst="line">
            <a:avLst/>
          </a:prstGeom>
          <a:ln w="28575" cmpd="sng">
            <a:solidFill>
              <a:srgbClr val="EA992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5"/>
          <p:cNvSpPr txBox="1">
            <a:spLocks/>
          </p:cNvSpPr>
          <p:nvPr userDrawn="1"/>
        </p:nvSpPr>
        <p:spPr>
          <a:xfrm>
            <a:off x="11354568" y="6532612"/>
            <a:ext cx="704016" cy="25932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841BFDA-80D9-594C-9D30-BD1F8718EC1A}" type="slidenum">
              <a:rPr lang="en-US" sz="1000" b="1" smtClean="0">
                <a:solidFill>
                  <a:srgbClr val="28351B"/>
                </a:solidFill>
              </a:rPr>
              <a:pPr/>
              <a:t>‹#›</a:t>
            </a:fld>
            <a:endParaRPr lang="en-US" sz="1000" b="1" dirty="0">
              <a:solidFill>
                <a:srgbClr val="28351B"/>
              </a:solidFill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602017" y="6526954"/>
            <a:ext cx="107525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  <a:latin typeface="Minion Pro"/>
                <a:cs typeface="Minion Pro"/>
              </a:rPr>
              <a:t>LOCAL</a:t>
            </a:r>
            <a:r>
              <a:rPr lang="en-US" sz="1000" baseline="0" dirty="0">
                <a:solidFill>
                  <a:schemeClr val="bg1"/>
                </a:solidFill>
                <a:latin typeface="Minion Pro"/>
                <a:cs typeface="Minion Pro"/>
              </a:rPr>
              <a:t> FOOTPRINT. </a:t>
            </a:r>
            <a:r>
              <a:rPr lang="en-US" sz="1000" baseline="0" dirty="0">
                <a:solidFill>
                  <a:srgbClr val="EA9922"/>
                </a:solidFill>
                <a:latin typeface="Minion Pro"/>
                <a:cs typeface="Minion Pro"/>
              </a:rPr>
              <a:t>BIG IMPACT. </a:t>
            </a:r>
            <a:r>
              <a:rPr lang="en-US" sz="1000" dirty="0">
                <a:solidFill>
                  <a:schemeClr val="bg1"/>
                </a:solidFill>
                <a:latin typeface="Minion Pro"/>
                <a:cs typeface="Minion Pro"/>
              </a:rPr>
              <a:t>/  TEL: (973) 729-1880  / WWW.LCRLAW.COM</a:t>
            </a:r>
            <a:endParaRPr lang="en-US" sz="1000" dirty="0">
              <a:solidFill>
                <a:srgbClr val="EA9922"/>
              </a:solidFill>
              <a:latin typeface="Minion Pro"/>
              <a:cs typeface="Minion Pro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10197023" y="6511636"/>
            <a:ext cx="420768" cy="315576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EA992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10057449" y="6532612"/>
            <a:ext cx="704016" cy="25932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841BFDA-80D9-594C-9D30-BD1F8718EC1A}" type="slidenum">
              <a:rPr lang="en-US" sz="1000" b="1" smtClean="0">
                <a:solidFill>
                  <a:srgbClr val="28351B"/>
                </a:solidFill>
              </a:rPr>
              <a:pPr/>
              <a:t>‹#›</a:t>
            </a:fld>
            <a:endParaRPr lang="en-US" sz="1000" b="1" dirty="0">
              <a:solidFill>
                <a:srgbClr val="28351B"/>
              </a:solidFill>
            </a:endParaRPr>
          </a:p>
        </p:txBody>
      </p:sp>
      <p:pic>
        <p:nvPicPr>
          <p:cNvPr id="11" name="Picture 10" descr="LCR-Logo-Color-Large-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1690" y="5956955"/>
            <a:ext cx="1474412" cy="83354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36581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32C1EAB-3C0E-A742-B1F6-B09BE1B6049A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30D9DDC-8C40-D84C-83D6-5DCBFEE58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66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32C1EAB-3C0E-A742-B1F6-B09BE1B6049A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30D9DDC-8C40-D84C-83D6-5DCBFEE58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37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32C1EAB-3C0E-A742-B1F6-B09BE1B6049A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30D9DDC-8C40-D84C-83D6-5DCBFEE58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57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32C1EAB-3C0E-A742-B1F6-B09BE1B6049A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30D9DDC-8C40-D84C-83D6-5DCBFEE58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53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32C1EAB-3C0E-A742-B1F6-B09BE1B6049A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30D9DDC-8C40-D84C-83D6-5DCBFEE58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055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08256" cy="6874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032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5268685" y="499876"/>
            <a:ext cx="6341508" cy="2586981"/>
          </a:xfrm>
        </p:spPr>
        <p:txBody>
          <a:bodyPr/>
          <a:lstStyle/>
          <a:p>
            <a:pPr algn="ctr"/>
            <a:r>
              <a:rPr lang="en-US" sz="4400" b="1" dirty="0">
                <a:solidFill>
                  <a:schemeClr val="accent3">
                    <a:lumMod val="50000"/>
                  </a:schemeClr>
                </a:solidFill>
                <a:latin typeface="Minion Pro"/>
              </a:rPr>
              <a:t>WORKPLACE CONDUCT AND INTERNAL INVESTIGATIONS</a:t>
            </a:r>
          </a:p>
          <a:p>
            <a:pPr algn="ctr"/>
            <a:endParaRPr lang="en-US" sz="2800" b="1" dirty="0">
              <a:latin typeface="Minion Pro"/>
            </a:endParaRPr>
          </a:p>
          <a:p>
            <a:pPr algn="ctr"/>
            <a:r>
              <a:rPr lang="en-US" sz="2800" b="1" dirty="0">
                <a:latin typeface="Minion Pro"/>
              </a:rPr>
              <a:t>November 11, 2021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113200" y="2584532"/>
            <a:ext cx="4518120" cy="237177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rgbClr val="EBA12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6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A355F4-CA1F-4858-8696-C9B1832BE0E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991" y="3912928"/>
            <a:ext cx="3501358" cy="1645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268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513" y="166255"/>
            <a:ext cx="8278588" cy="72923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4800" dirty="0"/>
              <a:t>What is the LAD?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/>
              <a:t>Law prohibiting employers from discriminating in any job-related action on the basis of an employee’s membership in any protected category under the LAD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altLang="en-US" sz="2800" dirty="0"/>
              <a:t>Recruitment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altLang="en-US" sz="2800" dirty="0"/>
              <a:t>Interviewing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altLang="en-US" sz="2800" dirty="0"/>
              <a:t>Hiring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altLang="en-US" sz="2800" dirty="0"/>
              <a:t>Promotions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altLang="en-US" sz="2800" dirty="0"/>
              <a:t>Discharge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altLang="en-US" sz="2800" dirty="0"/>
              <a:t>Compensation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altLang="en-US" sz="2800" dirty="0"/>
              <a:t>Terms, conditions, and privileges of employment</a:t>
            </a:r>
          </a:p>
        </p:txBody>
      </p:sp>
    </p:spTree>
    <p:extLst>
      <p:ext uri="{BB962C8B-B14F-4D97-AF65-F5344CB8AC3E}">
        <p14:creationId xmlns:p14="http://schemas.microsoft.com/office/powerpoint/2010/main" val="2286498848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513" y="188687"/>
            <a:ext cx="8278588" cy="70679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The Take-Away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Employment claims cannot be eliminated entirely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However, you CAN take affirmative steps to reduce the likelihood of claims and increase your chance of success.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200" dirty="0"/>
              <a:t>Educate employees and supervisors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200" dirty="0"/>
              <a:t>Implement procedures to prevent and remedy discrimination and harassment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200" dirty="0"/>
              <a:t>Document employment issues as they arise</a:t>
            </a:r>
          </a:p>
        </p:txBody>
      </p:sp>
    </p:spTree>
    <p:extLst>
      <p:ext uri="{BB962C8B-B14F-4D97-AF65-F5344CB8AC3E}">
        <p14:creationId xmlns:p14="http://schemas.microsoft.com/office/powerpoint/2010/main" val="2712028990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9018" y="1853854"/>
            <a:ext cx="8403724" cy="2706716"/>
          </a:xfrm>
        </p:spPr>
        <p:txBody>
          <a:bodyPr>
            <a:noAutofit/>
          </a:bodyPr>
          <a:lstStyle/>
          <a:p>
            <a:r>
              <a:rPr lang="en-US" sz="5400" dirty="0"/>
              <a:t>9</a:t>
            </a:r>
            <a:br>
              <a:rPr lang="en-US" sz="5400" dirty="0"/>
            </a:br>
            <a:r>
              <a:rPr lang="en-US" sz="5400" dirty="0"/>
              <a:t>internal</a:t>
            </a:r>
            <a:br>
              <a:rPr lang="en-US" sz="5400" dirty="0"/>
            </a:br>
            <a:r>
              <a:rPr lang="en-US" sz="5400" dirty="0"/>
              <a:t>INVESTIGATIONS</a:t>
            </a:r>
          </a:p>
        </p:txBody>
      </p:sp>
    </p:spTree>
    <p:extLst>
      <p:ext uri="{BB962C8B-B14F-4D97-AF65-F5344CB8AC3E}">
        <p14:creationId xmlns:p14="http://schemas.microsoft.com/office/powerpoint/2010/main" val="4280350199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>
          <a:xfrm>
            <a:off x="348916" y="159658"/>
            <a:ext cx="11405937" cy="735827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en-US" sz="4400" dirty="0"/>
              <a:t>Knowing When to Investigate </a:t>
            </a:r>
          </a:p>
        </p:txBody>
      </p:sp>
      <p:sp>
        <p:nvSpPr>
          <p:cNvPr id="77828" name="Rectangle 3"/>
          <p:cNvSpPr>
            <a:spLocks noGrp="1" noChangeArrowheads="1"/>
          </p:cNvSpPr>
          <p:nvPr>
            <p:ph idx="1"/>
          </p:nvPr>
        </p:nvSpPr>
        <p:spPr>
          <a:xfrm>
            <a:off x="532825" y="1412820"/>
            <a:ext cx="11038117" cy="5335299"/>
          </a:xfrm>
          <a:prstGeom prst="rect">
            <a:avLst/>
          </a:prstGeom>
        </p:spPr>
        <p:txBody>
          <a:bodyPr>
            <a:noAutofit/>
          </a:bodyPr>
          <a:lstStyle/>
          <a:p>
            <a:pPr marL="571500" indent="-5715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Potential for a complaint exists</a:t>
            </a:r>
          </a:p>
          <a:p>
            <a:pPr marL="571500" indent="-5715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On receipt of complaint or report of discrimination or harassment </a:t>
            </a:r>
          </a:p>
          <a:p>
            <a:pPr marL="571500" indent="-5715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Observe facts or hear statements that </a:t>
            </a:r>
            <a:r>
              <a:rPr lang="en-US" sz="3600" u="sng" dirty="0"/>
              <a:t>suggest</a:t>
            </a:r>
            <a:r>
              <a:rPr lang="en-US" sz="3600" dirty="0"/>
              <a:t> discrimination or harassment is occurring</a:t>
            </a:r>
          </a:p>
        </p:txBody>
      </p:sp>
    </p:spTree>
    <p:extLst>
      <p:ext uri="{BB962C8B-B14F-4D97-AF65-F5344CB8AC3E}">
        <p14:creationId xmlns:p14="http://schemas.microsoft.com/office/powerpoint/2010/main" val="3687128564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51547" y="211901"/>
            <a:ext cx="8402555" cy="793885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Initiating Internal Investigations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Initiate investigation according to employers policies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5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Triggers: formal complaint OR observation – and even gossip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5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Employer must promptly investigate the complaint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685708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1" y="1108364"/>
            <a:ext cx="8425301" cy="517529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400" dirty="0"/>
              <a:t>Criminal conduct?  Notify proper authorities immediately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400" dirty="0"/>
              <a:t>Document the company’s prompt corrective 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178930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/>
              <a:t>Investigation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Confidential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Discrete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Promptness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Separation of Powers (investigatory vs. decision-maker)</a:t>
            </a:r>
          </a:p>
        </p:txBody>
      </p:sp>
    </p:spTree>
    <p:extLst>
      <p:ext uri="{BB962C8B-B14F-4D97-AF65-F5344CB8AC3E}">
        <p14:creationId xmlns:p14="http://schemas.microsoft.com/office/powerpoint/2010/main" val="3057842934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/>
              <a:t>Choosing an Investigator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400" dirty="0"/>
              <a:t>Training and experience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400" dirty="0"/>
              <a:t>Knowledge of company policies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400" dirty="0"/>
              <a:t>Good interviewing skills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400" dirty="0"/>
              <a:t>Ability to be impartial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400" dirty="0"/>
              <a:t>No conflict of interest</a:t>
            </a:r>
          </a:p>
        </p:txBody>
      </p:sp>
    </p:spTree>
    <p:extLst>
      <p:ext uri="{BB962C8B-B14F-4D97-AF65-F5344CB8AC3E}">
        <p14:creationId xmlns:p14="http://schemas.microsoft.com/office/powerpoint/2010/main" val="1996919406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/>
              <a:t>Conducting Interviews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Investigator should interview: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4000" dirty="0"/>
              <a:t>Complaining party;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4000" dirty="0"/>
              <a:t>Alleged harasser; and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4000" dirty="0"/>
              <a:t>Independent witnesses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147677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/>
              <a:t>Conducting Interviews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Investigator should: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Explain his/her role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Obtain confidentiality from witnesses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Review the allegations and prepare questions ahead of time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Understand the context of the complaining party, alleged harasser, and workplace as a whole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Ask open-ended questions (e.g. “What happened?”)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Take notes during or immediately after interview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Follow leads</a:t>
            </a:r>
          </a:p>
        </p:txBody>
      </p:sp>
    </p:spTree>
    <p:extLst>
      <p:ext uri="{BB962C8B-B14F-4D97-AF65-F5344CB8AC3E}">
        <p14:creationId xmlns:p14="http://schemas.microsoft.com/office/powerpoint/2010/main" val="3528312039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Internal Investigations: The Written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Investigator should prepare a written report: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600" dirty="0"/>
              <a:t>Summary of results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600" dirty="0"/>
              <a:t>Note disputed facts, if any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600" dirty="0"/>
              <a:t>Make credibility determinations and provide basis for those judgments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600" dirty="0"/>
              <a:t>Report facts</a:t>
            </a:r>
          </a:p>
        </p:txBody>
      </p:sp>
    </p:spTree>
    <p:extLst>
      <p:ext uri="{BB962C8B-B14F-4D97-AF65-F5344CB8AC3E}">
        <p14:creationId xmlns:p14="http://schemas.microsoft.com/office/powerpoint/2010/main" val="3584080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01091" y="188687"/>
            <a:ext cx="8626764" cy="706798"/>
          </a:xfrm>
          <a:prstGeom prst="rect">
            <a:avLst/>
          </a:prstGeo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00" dirty="0"/>
              <a:t>Protected Categories</a:t>
            </a:r>
          </a:p>
        </p:txBody>
      </p:sp>
      <p:sp>
        <p:nvSpPr>
          <p:cNvPr id="130053" name="Rectangle 3"/>
          <p:cNvSpPr>
            <a:spLocks noGrp="1" noChangeArrowheads="1"/>
          </p:cNvSpPr>
          <p:nvPr>
            <p:ph idx="1"/>
          </p:nvPr>
        </p:nvSpPr>
        <p:spPr>
          <a:xfrm>
            <a:off x="1975514" y="1567543"/>
            <a:ext cx="3658933" cy="470262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Race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Creed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Color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National origin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Nationality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Ancestry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Age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Sex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Pregnancy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Familial status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Marital status </a:t>
            </a:r>
          </a:p>
          <a:p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886995" y="1567543"/>
            <a:ext cx="411915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Breastfeeding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Domestic partnership or civil union status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Affectional or sexual orientation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Gender identity or expression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Atypical hereditary cellular or blood trait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Genetic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Liability for military service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Mental or physical disability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Perceived disability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AIDS and HIV status</a:t>
            </a:r>
          </a:p>
        </p:txBody>
      </p:sp>
    </p:spTree>
    <p:extLst>
      <p:ext uri="{BB962C8B-B14F-4D97-AF65-F5344CB8AC3E}">
        <p14:creationId xmlns:p14="http://schemas.microsoft.com/office/powerpoint/2010/main" val="1711768217"/>
      </p:ext>
    </p:extLst>
  </p:cSld>
  <p:clrMapOvr>
    <a:masterClrMapping/>
  </p:clrMapOvr>
  <p:transition/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30370" y="181744"/>
            <a:ext cx="12507040" cy="603957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Goals of Internal Investigation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390" y="1070811"/>
            <a:ext cx="11234314" cy="478448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Gather relevant facts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Determine merits of complaint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Proper remedial/disciplinary action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Limit potential exposure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Avoid future complaints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86831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3"/>
          <p:cNvSpPr>
            <a:spLocks noGrp="1" noChangeArrowheads="1"/>
          </p:cNvSpPr>
          <p:nvPr>
            <p:ph idx="1"/>
          </p:nvPr>
        </p:nvSpPr>
        <p:spPr>
          <a:xfrm>
            <a:off x="1975513" y="1059544"/>
            <a:ext cx="8278588" cy="5224117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endParaRPr lang="en-US" sz="3600" b="1" dirty="0"/>
          </a:p>
          <a:p>
            <a:pPr algn="ctr"/>
            <a:r>
              <a:rPr lang="en-US" sz="3600" b="1" i="1" dirty="0"/>
              <a:t>Early</a:t>
            </a:r>
            <a:r>
              <a:rPr lang="en-US" sz="3600" i="1" dirty="0"/>
              <a:t> reporting and intervention have proven to be the most effective method of resolving actual or perceived incidents of harassment.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0C3AAA3-4F5A-4314-8F80-41CA961BD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479338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923" y="213683"/>
            <a:ext cx="9143999" cy="721313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Attorneys as Internal Investigators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42" y="1071418"/>
            <a:ext cx="10996863" cy="5212242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Results of an investigation by an attorney are most likely </a:t>
            </a:r>
            <a:r>
              <a:rPr lang="en-US" sz="3600" b="1" dirty="0"/>
              <a:t>not</a:t>
            </a:r>
            <a:r>
              <a:rPr lang="en-US" sz="3600" dirty="0"/>
              <a:t> subject to the attorney-client privilege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These materials will be discoverable in a litigation</a:t>
            </a:r>
          </a:p>
        </p:txBody>
      </p:sp>
    </p:spTree>
    <p:extLst>
      <p:ext uri="{BB962C8B-B14F-4D97-AF65-F5344CB8AC3E}">
        <p14:creationId xmlns:p14="http://schemas.microsoft.com/office/powerpoint/2010/main" val="4006363503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/>
              <a:t>Internal Investigations: Interview Preparation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5513" y="1052946"/>
            <a:ext cx="8278588" cy="5230715"/>
          </a:xfrm>
        </p:spPr>
        <p:txBody>
          <a:bodyPr>
            <a:normAutofit/>
          </a:bodyPr>
          <a:lstStyle/>
          <a:p>
            <a:r>
              <a:rPr lang="en-US" sz="3200" b="1" dirty="0"/>
              <a:t>Outlines should be prepared for each witnesses interview</a:t>
            </a:r>
            <a:endParaRPr lang="en-US" sz="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600" dirty="0"/>
              <a:t>Background of employee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600" dirty="0"/>
              <a:t>“Describe the office environment”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600" dirty="0"/>
              <a:t>Relationship with relevant parties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600" dirty="0"/>
              <a:t>Specific incident questions 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3600" dirty="0"/>
              <a:t>Who, what, when, where and why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221288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1" y="1062182"/>
            <a:ext cx="8543636" cy="522147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Frequency of conduct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Any other related employment events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Other employees subjected to same conduct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Others with helpful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380844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/>
              <a:t>Internal Investigations: Protect the Complainant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7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600" dirty="0"/>
              <a:t>Do not disseminate specific information except to those with a need to know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600" dirty="0"/>
              <a:t>Consider whether complainant and accused should be separated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600" dirty="0"/>
              <a:t>Offer accused the option or require them to take paid leave during investigation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737472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/>
              <a:t>Internal Investigations: Protect the Complainant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Complainant should be protected from retaliation from anyone at the workplace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Consider schedule changes to avoid contact between the parties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Consider transfer of alleged harasser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Complainant should not be involuntarily transferred or otherwise burdened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5284255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/>
              <a:t>Internal Investigations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0327" y="948362"/>
            <a:ext cx="8443774" cy="5335299"/>
          </a:xfrm>
        </p:spPr>
        <p:txBody>
          <a:bodyPr/>
          <a:lstStyle/>
          <a:p>
            <a:r>
              <a:rPr lang="en-US" sz="3600" b="1" dirty="0"/>
              <a:t>Identify evidence by gathering and reviewing all relevant documents, including: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600" dirty="0"/>
              <a:t>Written complaints and statements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6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600" dirty="0"/>
              <a:t>Employee file, including personnel history</a:t>
            </a:r>
            <a:endParaRPr lang="en-US" sz="7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600" dirty="0"/>
              <a:t>Policies and procedures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283247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492"/>
            <a:ext cx="11182935" cy="719993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Internal Investigations: </a:t>
            </a:r>
            <a:r>
              <a:rPr lang="en-US" sz="4000" dirty="0"/>
              <a:t>Conducting Interviews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Individuals could reasonably be expected to have relevant information - investigator discretion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Information relating to personal lives would be relevant only in unusual circumstances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When interviewing, investigator should refrain from offering his or her opinion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40922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/>
              <a:t>Internal Investigations: Conducting 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Provide each witness with a brief introduction of the purpose of interview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600" dirty="0"/>
              <a:t>“Employer has asked that I conduct an independent investigating regarding certain complaints….”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Explain company is committed to compliance with the law and its policies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7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956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26FE1-8431-452A-9CCA-59B394BC0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B4908-9518-46CB-991F-BB71BBC80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Most employees fit under at least one protected category.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Discipline must therefore be based upon non-discriminatory reason.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Be able to prove it!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Document it!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All concerns/complaints should be documented and investigated as required.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Take action prior to complaints.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Document follow ups.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Be consistent in enforcing work policies.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72478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/>
              <a:t>Internal Investigations: Witnesses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5513" y="1173018"/>
            <a:ext cx="8278588" cy="511064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Ask witness maintain confidentiality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Inform witness confidentiality cannot be guaranteed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Explain company goal to take appropriate corrective action and no retaliation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Interviewer should remain neutral and gather as much information as possible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455153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/>
              <a:t>Internal Investigations: Witnesses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5513" y="803565"/>
            <a:ext cx="8278588" cy="5480096"/>
          </a:xfrm>
        </p:spPr>
        <p:txBody>
          <a:bodyPr>
            <a:normAutofit/>
          </a:bodyPr>
          <a:lstStyle/>
          <a:p>
            <a:endParaRPr lang="en-US" sz="9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Provide each witness with investigator’s contact 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Witnesses should be encouraged to follow up if they remember anything else relevant</a:t>
            </a:r>
          </a:p>
        </p:txBody>
      </p:sp>
    </p:spTree>
    <p:extLst>
      <p:ext uri="{BB962C8B-B14F-4D97-AF65-F5344CB8AC3E}">
        <p14:creationId xmlns:p14="http://schemas.microsoft.com/office/powerpoint/2010/main" val="3973740925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018" y="207495"/>
            <a:ext cx="11038117" cy="701520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Internal Investigations: Evaluating Witnesses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018" y="1112108"/>
            <a:ext cx="11038117" cy="4940893"/>
          </a:xfrm>
        </p:spPr>
        <p:txBody>
          <a:bodyPr>
            <a:normAutofit/>
          </a:bodyPr>
          <a:lstStyle/>
          <a:p>
            <a:endParaRPr lang="en-US" sz="800" dirty="0"/>
          </a:p>
          <a:p>
            <a:r>
              <a:rPr lang="en-US" sz="3600" b="1" dirty="0"/>
              <a:t>Credibility Determinations</a:t>
            </a:r>
            <a:endParaRPr lang="en-US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b="1" dirty="0"/>
              <a:t>Inherent plausibility: </a:t>
            </a:r>
            <a:r>
              <a:rPr lang="en-US" sz="3600" dirty="0"/>
              <a:t>Is the testimony believable on its face? Does it make sense?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b="1" dirty="0"/>
              <a:t>Demeanor: </a:t>
            </a:r>
            <a:r>
              <a:rPr lang="en-US" sz="3600" dirty="0"/>
              <a:t>Did the person seem to be telling the truth or lying?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b="1" dirty="0"/>
              <a:t>Motive to falsify: </a:t>
            </a:r>
            <a:r>
              <a:rPr lang="en-US" sz="3600" dirty="0"/>
              <a:t>Did the person have a reason to lie?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246386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Internal Investigations: Evaluating Witnesses</a:t>
            </a:r>
            <a:br>
              <a:rPr lang="en-US" sz="24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4219" y="948362"/>
            <a:ext cx="8369883" cy="533529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Corroboration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4000" dirty="0"/>
              <a:t>Other witness testimony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4000" dirty="0"/>
              <a:t>Physical evidence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No eye-witnesses does not mean complaint lacks credibility since harassment often occurs behind closed doors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159998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326" y="177422"/>
            <a:ext cx="11309685" cy="770939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Internal Investigations: Record Keeping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Take notes of all interviews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Maintain an investigation file (log of all actions taken and communications)</a:t>
            </a:r>
            <a:endParaRPr lang="en-US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Memos summarizing witnesses’ interviews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Evaluations of credibility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84674168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762" y="255884"/>
            <a:ext cx="10375711" cy="603957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Written Reports Should Include: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745" y="948362"/>
            <a:ext cx="8469746" cy="533529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400" dirty="0"/>
              <a:t>Initial complaints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/>
              <a:t>Investigation goals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/>
              <a:t>Summary of interviews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/>
              <a:t>Summary of specific allegations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/>
              <a:t>Credibility determinations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/>
              <a:t>Factual determinations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/>
              <a:t>Conclusions and recommendations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/>
              <a:t>Proposed corrective 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200095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/>
              <a:t>After the Investigation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Provide alleged harasser with general results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Inform complainant investigation was conducted and advise whether disciplinary action taken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Close investigation and maintain copy of report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Take appropriate disciplinary action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Impose discipline for false accusations</a:t>
            </a:r>
          </a:p>
        </p:txBody>
      </p:sp>
    </p:spTree>
    <p:extLst>
      <p:ext uri="{BB962C8B-B14F-4D97-AF65-F5344CB8AC3E}">
        <p14:creationId xmlns:p14="http://schemas.microsoft.com/office/powerpoint/2010/main" val="1774136340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/>
              <a:t>After the Investigation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Take measures to ensure no retaliation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Reiterate your policy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Keep investigation records separate from personnel files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Monitor situation to ensure no further misconduct occurs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If mistake discovered after investigation, may be reopened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DOCUMENT, DOCUMENT!</a:t>
            </a:r>
          </a:p>
        </p:txBody>
      </p:sp>
    </p:spTree>
    <p:extLst>
      <p:ext uri="{BB962C8B-B14F-4D97-AF65-F5344CB8AC3E}">
        <p14:creationId xmlns:p14="http://schemas.microsoft.com/office/powerpoint/2010/main" val="4272817155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5513" y="188687"/>
            <a:ext cx="8278588" cy="70679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Imposing Discipline: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5513" y="1407886"/>
            <a:ext cx="8278588" cy="487577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Two principles of discipline: </a:t>
            </a:r>
          </a:p>
          <a:p>
            <a:pPr lvl="1"/>
            <a:r>
              <a:rPr lang="en-US" sz="3600" dirty="0"/>
              <a:t>	(1) Pattern of previous conduct, and </a:t>
            </a:r>
          </a:p>
          <a:p>
            <a:pPr lvl="1"/>
            <a:r>
              <a:rPr lang="en-US" sz="3600" dirty="0"/>
              <a:t>	(2) Proportionality to the offense.</a:t>
            </a:r>
          </a:p>
        </p:txBody>
      </p:sp>
    </p:spTree>
    <p:extLst>
      <p:ext uri="{BB962C8B-B14F-4D97-AF65-F5344CB8AC3E}">
        <p14:creationId xmlns:p14="http://schemas.microsoft.com/office/powerpoint/2010/main" val="1460880885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5513" y="188687"/>
            <a:ext cx="8278588" cy="70679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Examples of Remedial Measures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5513" y="1103086"/>
            <a:ext cx="9359596" cy="518057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Restoration of leave;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Expungement of negative evaluation(s);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Reinstatement;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Apology by the harasser;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Monitoring to ensure victim is not subjected to retaliation; 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Correction of any other harm caused by the harassment (e.g., compensation for losses).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71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117CC-C5BF-46EB-8DB1-59A4D51E3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6159" y="1560973"/>
            <a:ext cx="8403724" cy="982944"/>
          </a:xfrm>
        </p:spPr>
        <p:txBody>
          <a:bodyPr>
            <a:normAutofit fontScale="90000"/>
          </a:bodyPr>
          <a:lstStyle/>
          <a:p>
            <a:r>
              <a:rPr lang="en-US" sz="7200" dirty="0">
                <a:solidFill>
                  <a:srgbClr val="2A3620"/>
                </a:solidFill>
              </a:rPr>
              <a:t>2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CD6387-A741-474C-82FC-3E047FD058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46158" y="2884599"/>
            <a:ext cx="8403725" cy="2244962"/>
          </a:xfrm>
        </p:spPr>
        <p:txBody>
          <a:bodyPr/>
          <a:lstStyle/>
          <a:p>
            <a:r>
              <a:rPr lang="en-US" sz="4800" b="1" cap="all" dirty="0">
                <a:solidFill>
                  <a:srgbClr val="2A3620"/>
                </a:solidFill>
                <a:latin typeface="Minion Pro"/>
                <a:ea typeface="+mj-ea"/>
              </a:rPr>
              <a:t>PERSONNEL POLICY MANUALS AND HANDBOOKS</a:t>
            </a:r>
            <a:endParaRPr lang="en-US" sz="48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509095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14287" y="174172"/>
            <a:ext cx="8679543" cy="72131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4400" dirty="0"/>
              <a:t>Prohibition Against Retaliation </a:t>
            </a:r>
          </a:p>
        </p:txBody>
      </p:sp>
      <p:sp>
        <p:nvSpPr>
          <p:cNvPr id="45059" name="Content Placeholder 3"/>
          <p:cNvSpPr>
            <a:spLocks noGrp="1"/>
          </p:cNvSpPr>
          <p:nvPr>
            <p:ph idx="1"/>
          </p:nvPr>
        </p:nvSpPr>
        <p:spPr>
          <a:xfrm>
            <a:off x="721895" y="1197204"/>
            <a:ext cx="10960768" cy="5237286"/>
          </a:xfrm>
        </p:spPr>
        <p:txBody>
          <a:bodyPr>
            <a:normAutofit/>
          </a:bodyPr>
          <a:lstStyle/>
          <a:p>
            <a:pPr marL="571500" indent="-571500">
              <a:lnSpc>
                <a:spcPct val="8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sz="4000" dirty="0"/>
              <a:t>Employers may </a:t>
            </a:r>
            <a:r>
              <a:rPr lang="en-US" altLang="en-US" sz="4000" b="1" dirty="0"/>
              <a:t>NOT</a:t>
            </a:r>
            <a:r>
              <a:rPr lang="en-US" altLang="en-US" sz="4000" dirty="0"/>
              <a:t> retaliate against anyone who makes a good faith complaint</a:t>
            </a:r>
          </a:p>
          <a:p>
            <a:pPr marL="571500" indent="-571500">
              <a:lnSpc>
                <a:spcPct val="8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sz="4000" dirty="0"/>
              <a:t>Even if that complaint is eventually determined to be unsubstantiated</a:t>
            </a:r>
          </a:p>
          <a:p>
            <a:pPr marL="571500" indent="-571500">
              <a:lnSpc>
                <a:spcPct val="8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sz="4000" dirty="0"/>
              <a:t>Witnesses or anyone who cooperates with an investigation is also protected from retaliation</a:t>
            </a:r>
          </a:p>
          <a:p>
            <a:pPr>
              <a:lnSpc>
                <a:spcPct val="80000"/>
              </a:lnSpc>
            </a:pPr>
            <a:endParaRPr lang="en-US" altLang="en-US" sz="3000" dirty="0"/>
          </a:p>
        </p:txBody>
      </p:sp>
    </p:spTree>
    <p:extLst>
      <p:ext uri="{BB962C8B-B14F-4D97-AF65-F5344CB8AC3E}">
        <p14:creationId xmlns:p14="http://schemas.microsoft.com/office/powerpoint/2010/main" val="3228443128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/>
              <a:t>Protect Against Retaliation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5513" y="1118586"/>
            <a:ext cx="8278588" cy="516507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In the event of a lawsuit against you, it is good to show that the adverse employment action was not a “surprise”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Pattern of workplace violations culminating in termination is less suspicious than a sudden termination for a seemingly minor infraction.</a:t>
            </a:r>
          </a:p>
        </p:txBody>
      </p:sp>
    </p:spTree>
    <p:extLst>
      <p:ext uri="{BB962C8B-B14F-4D97-AF65-F5344CB8AC3E}">
        <p14:creationId xmlns:p14="http://schemas.microsoft.com/office/powerpoint/2010/main" val="1943501406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 your calendars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8216" y="2884599"/>
            <a:ext cx="9980340" cy="3125908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Laddey</a:t>
            </a:r>
            <a:r>
              <a:rPr lang="en-US" dirty="0"/>
              <a:t>, Clark, &amp; Ryan Employment Series continues with</a:t>
            </a:r>
          </a:p>
          <a:p>
            <a:endParaRPr lang="en-US" dirty="0"/>
          </a:p>
          <a:p>
            <a:r>
              <a:rPr lang="en-US" sz="2800" b="1" dirty="0"/>
              <a:t>Overcoming Bias in the Workplace &amp; Workplace Diversity</a:t>
            </a:r>
          </a:p>
          <a:p>
            <a:endParaRPr lang="en-US" sz="3200" b="1" dirty="0"/>
          </a:p>
          <a:p>
            <a:r>
              <a:rPr lang="en-US" sz="3200" b="1" dirty="0"/>
              <a:t>December 9, 2021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89795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48344"/>
            <a:ext cx="9144000" cy="733313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Connect with Laddey, Clark and Ryan, LLP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975513" y="1081656"/>
            <a:ext cx="8278588" cy="5202004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1200" dirty="0"/>
          </a:p>
          <a:p>
            <a:r>
              <a:rPr lang="en-US" dirty="0"/>
              <a:t>	</a:t>
            </a:r>
            <a:r>
              <a:rPr lang="en-US" sz="2300" dirty="0"/>
              <a:t>	  Like us		     Connect with us		       Follow us</a:t>
            </a: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371" y="1660754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9" y="1660753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742" y="1702935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207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98171" y="291528"/>
            <a:ext cx="8839200" cy="603957"/>
          </a:xfrm>
        </p:spPr>
        <p:txBody>
          <a:bodyPr>
            <a:noAutofit/>
          </a:bodyPr>
          <a:lstStyle/>
          <a:p>
            <a:pPr algn="ctr"/>
            <a:r>
              <a:rPr lang="en-US" sz="3100" dirty="0"/>
              <a:t>Why Have a Policies and Procedures Manual?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Communication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Clarity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Consistency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Enforcement of legal rights and obligations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Reference for employees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Better service to clients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97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343" y="291528"/>
            <a:ext cx="11843657" cy="603957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Why Are Personnel Policies and Handbooks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 Policies lend fairness to the process by:</a:t>
            </a:r>
          </a:p>
          <a:p>
            <a:endParaRPr lang="en-US" sz="1800" dirty="0"/>
          </a:p>
          <a:p>
            <a:pPr marL="457200" indent="-457200">
              <a:buFont typeface="+mj-lt"/>
              <a:buAutoNum type="arabicPeriod"/>
            </a:pPr>
            <a:r>
              <a:rPr lang="en-US" sz="3600" dirty="0"/>
              <a:t>Providing advance notice of polices, rules and expectations; and</a:t>
            </a:r>
          </a:p>
          <a:p>
            <a:pPr marL="457200" indent="-457200">
              <a:buFont typeface="+mj-lt"/>
              <a:buAutoNum type="arabicPeriod"/>
            </a:pPr>
            <a:endParaRPr lang="en-US" sz="1400" dirty="0"/>
          </a:p>
          <a:p>
            <a:pPr marL="457200" indent="-457200">
              <a:buFont typeface="+mj-lt"/>
              <a:buAutoNum type="arabicPeriod"/>
            </a:pPr>
            <a:r>
              <a:rPr lang="en-US" sz="3600" dirty="0"/>
              <a:t>Providing objective criteria for uniform application to all employees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951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513" y="184728"/>
            <a:ext cx="8278588" cy="710757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Key Policies You MUST have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5513" y="1347538"/>
            <a:ext cx="8278588" cy="493612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At-Will Disclaimer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Anti-Harassment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Anti-Sexual Harassment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Disability Accommodations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Complaint Procedures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Benefits</a:t>
            </a:r>
          </a:p>
        </p:txBody>
      </p:sp>
    </p:spTree>
    <p:extLst>
      <p:ext uri="{BB962C8B-B14F-4D97-AF65-F5344CB8AC3E}">
        <p14:creationId xmlns:p14="http://schemas.microsoft.com/office/powerpoint/2010/main" val="32382031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513" y="184728"/>
            <a:ext cx="8278588" cy="710757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Key Policies You MUST have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5513" y="895485"/>
            <a:ext cx="8278588" cy="5388177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spcBef>
                <a:spcPts val="0"/>
              </a:spcBef>
              <a:buAutoNum type="arabicPeriod" startAt="7"/>
            </a:pPr>
            <a:r>
              <a:rPr lang="en-US" sz="4300" dirty="0"/>
              <a:t>Employee Classification &amp;    </a:t>
            </a:r>
          </a:p>
          <a:p>
            <a:pPr>
              <a:spcBef>
                <a:spcPts val="0"/>
              </a:spcBef>
            </a:pPr>
            <a:r>
              <a:rPr lang="en-US" sz="4300" dirty="0"/>
              <a:t>      Overtime</a:t>
            </a:r>
          </a:p>
          <a:p>
            <a:pPr marL="742950" indent="-742950">
              <a:buAutoNum type="arabicPeriod" startAt="8"/>
            </a:pPr>
            <a:r>
              <a:rPr lang="en-US" sz="4300" dirty="0"/>
              <a:t>Paid Time Off</a:t>
            </a:r>
          </a:p>
          <a:p>
            <a:pPr marL="742950" indent="-742950">
              <a:buAutoNum type="arabicPeriod" startAt="8"/>
            </a:pPr>
            <a:r>
              <a:rPr lang="en-US" sz="4300" dirty="0"/>
              <a:t>Leaves of Absence (FMLA, NJFLA, NJ SAFE Act)</a:t>
            </a:r>
          </a:p>
          <a:p>
            <a:pPr marL="742950" indent="-742950">
              <a:buAutoNum type="arabicPeriod" startAt="8"/>
            </a:pPr>
            <a:r>
              <a:rPr lang="en-US" sz="4300" dirty="0"/>
              <a:t>Drug &amp; Alcohol Use</a:t>
            </a:r>
          </a:p>
          <a:p>
            <a:pPr marL="742950" indent="-742950">
              <a:buAutoNum type="arabicPeriod" startAt="8"/>
            </a:pPr>
            <a:r>
              <a:rPr lang="en-US" sz="4300" dirty="0"/>
              <a:t>Email &amp; Internet Use (Social Media)</a:t>
            </a:r>
          </a:p>
          <a:p>
            <a:pPr marL="742950" indent="-742950">
              <a:buAutoNum type="arabicPeriod" startAt="8"/>
            </a:pPr>
            <a:r>
              <a:rPr lang="en-US" sz="4300" dirty="0"/>
              <a:t>Pandemic Response Policy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527228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513" y="159658"/>
            <a:ext cx="8278588" cy="735827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At-Will Disclaimers are a Must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5513" y="1103086"/>
            <a:ext cx="8278588" cy="5180574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800" dirty="0"/>
              <a:t>Inform employees there is no right to continued employment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800" dirty="0"/>
              <a:t>Termination for any reason or no reason at all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800" dirty="0"/>
              <a:t>This handbook is not a contract for employment nor a contract for any specific benefits/policies</a:t>
            </a: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73235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/>
              <a:t>Inclusion of At-Will Disclaimers in Handbook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200" dirty="0"/>
              <a:t>At the beginning of handbook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200" dirty="0"/>
              <a:t>Distinct from the rest of the text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200" b="1" u="sng" dirty="0"/>
              <a:t>BOLD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200" b="1" dirty="0"/>
              <a:t>CAPITAL LETTERS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200" b="1" dirty="0">
                <a:solidFill>
                  <a:srgbClr val="FF0000"/>
                </a:solidFill>
              </a:rPr>
              <a:t>COLORS</a:t>
            </a:r>
          </a:p>
        </p:txBody>
      </p:sp>
    </p:spTree>
    <p:extLst>
      <p:ext uri="{BB962C8B-B14F-4D97-AF65-F5344CB8AC3E}">
        <p14:creationId xmlns:p14="http://schemas.microsoft.com/office/powerpoint/2010/main" val="834381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5514" y="116114"/>
            <a:ext cx="8169093" cy="722086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Disclaimer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24025" y="1074057"/>
            <a:ext cx="8743950" cy="5181600"/>
          </a:xfrm>
        </p:spPr>
        <p:txBody>
          <a:bodyPr>
            <a:normAutofit fontScale="47500" lnSpcReduction="20000"/>
          </a:bodyPr>
          <a:lstStyle/>
          <a:p>
            <a:r>
              <a:rPr lang="en-US" sz="6100" i="1" dirty="0"/>
              <a:t>The materials contained in this presentation were created by Laddey, Clark &amp; Ryan, LLP, for informational purposes only and are not intended and should not be construed as a substitute for legal advice.</a:t>
            </a:r>
          </a:p>
          <a:p>
            <a:r>
              <a:rPr lang="en-US" sz="6100" i="1" dirty="0"/>
              <a:t>This seminar is not intended to create an attorney-client relationship between you and Laddey, Clark &amp; Ryan, LLP.  </a:t>
            </a:r>
          </a:p>
          <a:p>
            <a:r>
              <a:rPr lang="en-US" sz="6100" i="1" dirty="0"/>
              <a:t>This seminar is not intended to serve as an advertisement or solicitation.</a:t>
            </a:r>
          </a:p>
          <a:p>
            <a:r>
              <a:rPr lang="en-US" sz="6100" i="1" dirty="0"/>
              <a:t>All materials in this seminar are copyrighted © 2020 Laddey, Clark &amp; Ryan, LLP. </a:t>
            </a:r>
          </a:p>
          <a:p>
            <a:r>
              <a:rPr lang="en-US" sz="6100" i="1" dirty="0"/>
              <a:t>The reproduction of any materials contained in this seminar without the permission of Laddey, Clark &amp; Ryan, LLP, is prohibited.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0262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029" y="291528"/>
            <a:ext cx="11321142" cy="603957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What Makes an Effective Anti-Harassment Policy?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657" y="1103086"/>
            <a:ext cx="10987314" cy="518057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Unequivocal commitment to preventing and correcting illegal harassment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Complaint mechanism: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600" dirty="0"/>
              <a:t>Who is responsible in your organization?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600" dirty="0"/>
              <a:t>Multiple layers of reporting harassment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600" dirty="0"/>
              <a:t>Use job titles, not names, where possible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5511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257" y="291528"/>
            <a:ext cx="8650514" cy="603957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What Makes an Effective Anti-Harassment Policy?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743" y="1335314"/>
            <a:ext cx="10871200" cy="494834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400" dirty="0"/>
              <a:t>Employee training/awareness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400" dirty="0"/>
              <a:t>Supervisor training/awareness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0192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59658"/>
            <a:ext cx="11451771" cy="735827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Anti-Harassment Policies: Affirmative Defense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5513" y="1103086"/>
            <a:ext cx="8278588" cy="5180574"/>
          </a:xfrm>
        </p:spPr>
        <p:txBody>
          <a:bodyPr>
            <a:normAutofit/>
          </a:bodyPr>
          <a:lstStyle/>
          <a:p>
            <a:pPr lvl="1" algn="ctr"/>
            <a:endParaRPr lang="en-US" sz="3600" i="1" dirty="0"/>
          </a:p>
          <a:p>
            <a:pPr lvl="1" algn="ctr"/>
            <a:r>
              <a:rPr lang="en-US" sz="3600" i="1" dirty="0"/>
              <a:t>May serve as an affirmative defense if an employee unreasonably fails to comply with reporting harassment.</a:t>
            </a:r>
          </a:p>
          <a:p>
            <a:pPr lvl="1"/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3277160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743" y="188687"/>
            <a:ext cx="11611428" cy="70679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/>
              <a:t>Affirmative Defenses to Harassment Claims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570" y="1465944"/>
            <a:ext cx="10609943" cy="4817717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Employer exercised reasonable care to prevent and correct harassment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Employee unreasonably failed to take advantage of preventative or corrective policies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9600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829" y="174172"/>
            <a:ext cx="11408228" cy="721313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Hostile Work Environment: Employer Negligence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5513" y="1204686"/>
            <a:ext cx="8278588" cy="507897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When is an employer “negligent” with respect to discriminatory working conditions?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42364683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513" y="174172"/>
            <a:ext cx="8278588" cy="721313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Courts Look to Several Factors: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	1. Formal policies prohibiting 	harassment in the 			  	    workplace</a:t>
            </a:r>
          </a:p>
          <a:p>
            <a:r>
              <a:rPr lang="en-US" sz="3600" dirty="0"/>
              <a:t>	2. Complaint structures, both formal and informal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5014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5513" y="1219200"/>
            <a:ext cx="8278588" cy="5064460"/>
          </a:xfrm>
        </p:spPr>
        <p:txBody>
          <a:bodyPr/>
          <a:lstStyle/>
          <a:p>
            <a:r>
              <a:rPr lang="en-US" sz="4000" dirty="0"/>
              <a:t>	3. Anti-harassment training</a:t>
            </a:r>
          </a:p>
          <a:p>
            <a:r>
              <a:rPr lang="en-US" sz="4000" dirty="0"/>
              <a:t>				a. Mandatory for supervisors</a:t>
            </a:r>
          </a:p>
          <a:p>
            <a:r>
              <a:rPr lang="en-US" sz="4000" dirty="0"/>
              <a:t>				b. Available to all employees</a:t>
            </a:r>
          </a:p>
          <a:p>
            <a:r>
              <a:rPr lang="en-US" sz="4000" dirty="0"/>
              <a:t>	4. Existence of effective monitoring 		 mechanisms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2679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	5. Unequivocal commitment from highest levels of 		organization that harassment is not tolerated</a:t>
            </a:r>
          </a:p>
          <a:p>
            <a:r>
              <a:rPr lang="en-US" sz="4000" dirty="0"/>
              <a:t>	6. Demonstrated commitment to the policy 					through consistent practice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8565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Affirmative Defense to Harassment Claim will not apply if:</a:t>
            </a:r>
          </a:p>
          <a:p>
            <a:r>
              <a:rPr lang="en-US" sz="4000" dirty="0"/>
              <a:t>	a. Tangible employment action</a:t>
            </a:r>
          </a:p>
          <a:p>
            <a:r>
              <a:rPr lang="en-US" sz="4000" dirty="0"/>
              <a:t>	b. Ineffective anti-harassment policy</a:t>
            </a:r>
          </a:p>
          <a:p>
            <a:r>
              <a:rPr lang="en-US" sz="4000" dirty="0"/>
              <a:t>	</a:t>
            </a:r>
            <a:r>
              <a:rPr lang="en-US" sz="4000" dirty="0" err="1"/>
              <a:t>c.</a:t>
            </a:r>
            <a:r>
              <a:rPr lang="en-US" sz="4000" dirty="0"/>
              <a:t> Failure to enforce anti-harassment policy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9898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513" y="174172"/>
            <a:ext cx="8278588" cy="72131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/>
              <a:t>The Take-Away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9257" y="1088572"/>
            <a:ext cx="10784114" cy="5195089"/>
          </a:xfrm>
        </p:spPr>
        <p:txBody>
          <a:bodyPr/>
          <a:lstStyle/>
          <a:p>
            <a:r>
              <a:rPr lang="en-US" sz="4000" dirty="0"/>
              <a:t>Revisit your anti-harassment policy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Commitment to preventing/correcting illegal harassment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Reporting Mechanism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Employee Training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Employee Acknowledgment </a:t>
            </a:r>
          </a:p>
        </p:txBody>
      </p:sp>
    </p:spTree>
    <p:extLst>
      <p:ext uri="{BB962C8B-B14F-4D97-AF65-F5344CB8AC3E}">
        <p14:creationId xmlns:p14="http://schemas.microsoft.com/office/powerpoint/2010/main" val="2840835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 your calendars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8216" y="2884599"/>
            <a:ext cx="9980340" cy="3125908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Laddey</a:t>
            </a:r>
            <a:r>
              <a:rPr lang="en-US" dirty="0"/>
              <a:t>, Clark, &amp; Ryan Employment Series continues with</a:t>
            </a:r>
          </a:p>
          <a:p>
            <a:endParaRPr lang="en-US" dirty="0"/>
          </a:p>
          <a:p>
            <a:r>
              <a:rPr lang="en-US" sz="2800" b="1" dirty="0"/>
              <a:t>Overcoming Bias in the Workplace &amp; Workplace Diversity</a:t>
            </a:r>
          </a:p>
          <a:p>
            <a:endParaRPr lang="en-US" sz="3200" b="1" dirty="0"/>
          </a:p>
          <a:p>
            <a:r>
              <a:rPr lang="en-US" sz="3200" b="1" dirty="0"/>
              <a:t>December 9, 2021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1437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/>
              <a:t>Disability Accommodation Policy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400" dirty="0"/>
              <a:t>Required by the Americans with Disabilities Act (“ADA”) and the New Jersey Law Against Discrimination (“LAD”)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400" dirty="0"/>
              <a:t>Employers must provide workplace reasonably accommodating to </a:t>
            </a:r>
            <a:r>
              <a:rPr lang="en-US" sz="4400" u="sng" dirty="0"/>
              <a:t>qualified individuals </a:t>
            </a:r>
            <a:r>
              <a:rPr lang="en-US" sz="4400" dirty="0"/>
              <a:t>with a disability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400" dirty="0"/>
              <a:t>Critical for COVID-19 concerns</a:t>
            </a:r>
          </a:p>
        </p:txBody>
      </p:sp>
    </p:spTree>
    <p:extLst>
      <p:ext uri="{BB962C8B-B14F-4D97-AF65-F5344CB8AC3E}">
        <p14:creationId xmlns:p14="http://schemas.microsoft.com/office/powerpoint/2010/main" val="1611681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/>
              <a:t>Disability Accommodation Policy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No discrimination against employees and applicants due to disability, perception of disability, or past record of disability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Reasonable accommodations </a:t>
            </a:r>
            <a:r>
              <a:rPr lang="en-US" sz="4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for </a:t>
            </a:r>
            <a:r>
              <a:rPr lang="en-US" sz="4000" u="sng" dirty="0">
                <a:solidFill>
                  <a:prstClr val="black">
                    <a:lumMod val="85000"/>
                    <a:lumOff val="15000"/>
                  </a:prstClr>
                </a:solidFill>
              </a:rPr>
              <a:t>known limitations </a:t>
            </a:r>
            <a:r>
              <a:rPr lang="en-US" sz="4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of disabled individuals who are otherwise qualified for employment</a:t>
            </a:r>
          </a:p>
        </p:txBody>
      </p:sp>
    </p:spTree>
    <p:extLst>
      <p:ext uri="{BB962C8B-B14F-4D97-AF65-F5344CB8AC3E}">
        <p14:creationId xmlns:p14="http://schemas.microsoft.com/office/powerpoint/2010/main" val="18916344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/>
              <a:t>Disability Accommodation Policy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Qualified employees must request accommodations if needed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Accommodations</a:t>
            </a:r>
            <a:r>
              <a:rPr lang="en-US" sz="4000" i="1" u="sng" dirty="0">
                <a:solidFill>
                  <a:prstClr val="black">
                    <a:lumMod val="85000"/>
                    <a:lumOff val="15000"/>
                  </a:prstClr>
                </a:solidFill>
              </a:rPr>
              <a:t> may </a:t>
            </a:r>
            <a:r>
              <a:rPr lang="en-US" sz="4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include requests to work remotely due to COVID-19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Request for accommodation(s) must be in writing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Employer must review request and engage in </a:t>
            </a:r>
            <a:r>
              <a:rPr lang="en-US" sz="40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interactive process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No retaliation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3361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117CC-C5BF-46EB-8DB1-59A4D51E3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6159" y="1560973"/>
            <a:ext cx="8403724" cy="982944"/>
          </a:xfrm>
        </p:spPr>
        <p:txBody>
          <a:bodyPr>
            <a:normAutofit fontScale="90000"/>
          </a:bodyPr>
          <a:lstStyle/>
          <a:p>
            <a:r>
              <a:rPr lang="en-US" sz="7200" dirty="0">
                <a:solidFill>
                  <a:srgbClr val="2A3620"/>
                </a:solidFill>
              </a:rPr>
              <a:t>3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CD6387-A741-474C-82FC-3E047FD058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46158" y="2884599"/>
            <a:ext cx="8403725" cy="2244962"/>
          </a:xfrm>
        </p:spPr>
        <p:txBody>
          <a:bodyPr/>
          <a:lstStyle/>
          <a:p>
            <a:r>
              <a:rPr lang="en-US" sz="4800" b="1" cap="all" dirty="0">
                <a:solidFill>
                  <a:srgbClr val="2A3620"/>
                </a:solidFill>
                <a:latin typeface="Minion Pro"/>
                <a:ea typeface="+mj-ea"/>
              </a:rPr>
              <a:t>Job descriptions</a:t>
            </a:r>
            <a:endParaRPr lang="en-US" sz="48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2720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B23E0-CC5C-47EF-9F33-01C10558C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941" y="174082"/>
            <a:ext cx="11038117" cy="603957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JOB DESCRIPTIONS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521A4-E0A9-4CDB-89FF-DDC0836FD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4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/>
              <a:t>Should be developed </a:t>
            </a:r>
            <a:r>
              <a:rPr lang="en-US" sz="4400" b="1" u="sng" dirty="0"/>
              <a:t>before</a:t>
            </a:r>
            <a:r>
              <a:rPr lang="en-US" sz="4400" dirty="0"/>
              <a:t> hiring!</a:t>
            </a:r>
          </a:p>
        </p:txBody>
      </p:sp>
    </p:spTree>
    <p:extLst>
      <p:ext uri="{BB962C8B-B14F-4D97-AF65-F5344CB8AC3E}">
        <p14:creationId xmlns:p14="http://schemas.microsoft.com/office/powerpoint/2010/main" val="31032256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500" dirty="0"/>
              <a:t>Why Are Job Descriptions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sz="3200" dirty="0"/>
              <a:t>Contain essential functions of the job.</a:t>
            </a:r>
          </a:p>
          <a:p>
            <a:pPr marL="457200" indent="-457200">
              <a:buFont typeface="+mj-lt"/>
              <a:buAutoNum type="alphaUcPeriod"/>
            </a:pPr>
            <a:endParaRPr lang="en-US" sz="1050" dirty="0"/>
          </a:p>
          <a:p>
            <a:pPr marL="457200" indent="-457200">
              <a:buFont typeface="+mj-lt"/>
              <a:buAutoNum type="alphaUcPeriod"/>
            </a:pPr>
            <a:r>
              <a:rPr lang="en-US" sz="3200" dirty="0"/>
              <a:t>Establish employer’s expectations.</a:t>
            </a:r>
          </a:p>
          <a:p>
            <a:pPr marL="457200" indent="-457200">
              <a:buFont typeface="+mj-lt"/>
              <a:buAutoNum type="alphaUcPeriod"/>
            </a:pPr>
            <a:endParaRPr lang="en-US" sz="1050" dirty="0"/>
          </a:p>
          <a:p>
            <a:pPr marL="457200" indent="-457200">
              <a:buFont typeface="+mj-lt"/>
              <a:buAutoNum type="alphaUcPeriod"/>
            </a:pPr>
            <a:r>
              <a:rPr lang="en-US" sz="3200" dirty="0"/>
              <a:t>Criteria for performance evaluations, promotions, compensation.</a:t>
            </a:r>
          </a:p>
          <a:p>
            <a:pPr marL="457200" indent="-457200">
              <a:buFont typeface="+mj-lt"/>
              <a:buAutoNum type="alphaUcPeriod"/>
            </a:pPr>
            <a:endParaRPr lang="en-US" sz="1000" dirty="0"/>
          </a:p>
          <a:p>
            <a:pPr marL="457200" indent="-457200">
              <a:buFont typeface="+mj-lt"/>
              <a:buAutoNum type="alphaUcPeriod"/>
            </a:pPr>
            <a:r>
              <a:rPr lang="en-US" sz="3200" dirty="0"/>
              <a:t>Termination tool supports legitimate business reason, i.e., failure to perform essential functions of the job.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0160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310" y="291528"/>
            <a:ext cx="11704319" cy="603957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What Should Employers Include in Job Descriptions?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5513" y="1016000"/>
            <a:ext cx="8278588" cy="5267661"/>
          </a:xfrm>
        </p:spPr>
        <p:txBody>
          <a:bodyPr>
            <a:normAutofit/>
          </a:bodyPr>
          <a:lstStyle/>
          <a:p>
            <a:r>
              <a:rPr lang="en-US" sz="3600" b="1" dirty="0"/>
              <a:t>Heading information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Job title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Reporting relationship (by position, not individual)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Hours or shifts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Likelihood of overtime or weekend work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0086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610" y="291528"/>
            <a:ext cx="11498579" cy="603957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What Should Employers Include in Job Descriptions?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5513" y="1016000"/>
            <a:ext cx="8278588" cy="5267661"/>
          </a:xfrm>
        </p:spPr>
        <p:txBody>
          <a:bodyPr>
            <a:normAutofit/>
          </a:bodyPr>
          <a:lstStyle/>
          <a:p>
            <a:r>
              <a:rPr lang="en-US" sz="3600" b="1" dirty="0"/>
              <a:t>Summary of Job Objective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Main responsibilities and their purpose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Essential duties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Relationships with customers and coworkers others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Results expected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9204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30" y="291528"/>
            <a:ext cx="11750039" cy="603957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What Should Employers Include in Job Descriptions?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5514" y="1173018"/>
            <a:ext cx="7701085" cy="5110643"/>
          </a:xfrm>
        </p:spPr>
        <p:txBody>
          <a:bodyPr>
            <a:normAutofit/>
          </a:bodyPr>
          <a:lstStyle/>
          <a:p>
            <a:r>
              <a:rPr lang="en-US" sz="4000" b="1" dirty="0"/>
              <a:t>Necessary Qualifications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/>
              <a:t>Education, experience, training, and technical skills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4553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0327" y="291528"/>
            <a:ext cx="8599055" cy="603957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What Else Should Be in a Job Description?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0015" y="1136074"/>
            <a:ext cx="8857674" cy="5147587"/>
          </a:xfrm>
        </p:spPr>
        <p:txBody>
          <a:bodyPr>
            <a:normAutofit fontScale="92500"/>
          </a:bodyPr>
          <a:lstStyle/>
          <a:p>
            <a:r>
              <a:rPr lang="en-US" sz="3600" b="1" dirty="0"/>
              <a:t>Special demands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Any extraordinary conditions applicable to the job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3200" dirty="0"/>
              <a:t>Heavy lifting, exposure to temperature extremes, prolonged standing, or travel</a:t>
            </a:r>
          </a:p>
          <a:p>
            <a:endParaRPr lang="en-US" sz="3200" dirty="0"/>
          </a:p>
          <a:p>
            <a:r>
              <a:rPr lang="en-US" sz="3600" b="1" dirty="0"/>
              <a:t>“Other duties as assigned”</a:t>
            </a:r>
          </a:p>
          <a:p>
            <a:r>
              <a:rPr lang="en-US" sz="2800" b="1" dirty="0"/>
              <a:t> </a:t>
            </a:r>
          </a:p>
          <a:p>
            <a:r>
              <a:rPr lang="en-US" sz="3600" b="1" dirty="0"/>
              <a:t>*Reservation of Management’s Right to Change Job Duties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098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/>
              <a:t>Topics to Be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018" y="1241128"/>
            <a:ext cx="10936265" cy="4660908"/>
          </a:xfrm>
        </p:spPr>
        <p:txBody>
          <a:bodyPr>
            <a:normAutofit fontScale="85000" lnSpcReduction="20000"/>
          </a:bodyPr>
          <a:lstStyle/>
          <a:p>
            <a:pPr marL="742950" indent="-742950">
              <a:buAutoNum type="arabicPeriod"/>
            </a:pPr>
            <a:r>
              <a:rPr lang="en-US" sz="3600" dirty="0"/>
              <a:t>Employment-At-Will Doctrine and Anti-Discrimination Laws</a:t>
            </a:r>
          </a:p>
          <a:p>
            <a:pPr marL="742950" indent="-742950">
              <a:buAutoNum type="arabicPeriod"/>
            </a:pPr>
            <a:r>
              <a:rPr lang="en-US" sz="3600" dirty="0"/>
              <a:t>Personnel Policy Manuals and Handbooks—Key Policies</a:t>
            </a:r>
          </a:p>
          <a:p>
            <a:pPr marL="742950" indent="-742950">
              <a:buAutoNum type="arabicPeriod"/>
            </a:pPr>
            <a:r>
              <a:rPr lang="en-US" sz="3600" dirty="0"/>
              <a:t>Job Descriptions</a:t>
            </a:r>
          </a:p>
          <a:p>
            <a:pPr marL="742950" indent="-742950">
              <a:buAutoNum type="arabicPeriod"/>
            </a:pPr>
            <a:r>
              <a:rPr lang="en-US" sz="3600" dirty="0"/>
              <a:t>Performance Appraisals and Reviews </a:t>
            </a:r>
          </a:p>
          <a:p>
            <a:pPr marL="742950" indent="-742950">
              <a:buAutoNum type="arabicPeriod"/>
            </a:pPr>
            <a:r>
              <a:rPr lang="en-US" sz="3600" dirty="0"/>
              <a:t>Progressive Discipline</a:t>
            </a:r>
          </a:p>
          <a:p>
            <a:pPr marL="742950" indent="-742950">
              <a:buAutoNum type="arabicPeriod"/>
            </a:pPr>
            <a:r>
              <a:rPr lang="en-US" sz="3600" dirty="0"/>
              <a:t>Developing and Maintaining Disciplinary Procedures</a:t>
            </a:r>
          </a:p>
          <a:p>
            <a:pPr marL="742950" indent="-742950">
              <a:buAutoNum type="arabicPeriod"/>
            </a:pPr>
            <a:r>
              <a:rPr lang="en-US" sz="3600" dirty="0"/>
              <a:t>Personnel Files</a:t>
            </a:r>
          </a:p>
          <a:p>
            <a:pPr marL="742950" indent="-742950">
              <a:buAutoNum type="arabicPeriod"/>
            </a:pPr>
            <a:r>
              <a:rPr lang="en-US" sz="3600" dirty="0"/>
              <a:t>Termination Process</a:t>
            </a:r>
          </a:p>
          <a:p>
            <a:pPr marL="742950" indent="-742950">
              <a:buAutoNum type="arabicPeriod"/>
            </a:pPr>
            <a:r>
              <a:rPr lang="en-US" sz="3600" dirty="0"/>
              <a:t>Internal Investigations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19561144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513" y="193965"/>
            <a:ext cx="8278588" cy="701520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Essential Job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5513" y="1173018"/>
            <a:ext cx="8278588" cy="511064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Job exists to accomplish the function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Limited number of employees can perform the function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Function is highly specialized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Employee is hired for their expertise in this area</a:t>
            </a:r>
          </a:p>
          <a:p>
            <a:endParaRPr lang="en-US" sz="11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00569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513" y="193965"/>
            <a:ext cx="8278588" cy="701520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Essential Job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5513" y="1025236"/>
            <a:ext cx="8278588" cy="5258424"/>
          </a:xfrm>
        </p:spPr>
        <p:txBody>
          <a:bodyPr>
            <a:normAutofit/>
          </a:bodyPr>
          <a:lstStyle/>
          <a:p>
            <a:endParaRPr lang="en-US" sz="100" dirty="0"/>
          </a:p>
          <a:p>
            <a:r>
              <a:rPr lang="en-US" sz="4000" b="1" dirty="0"/>
              <a:t>Also may include: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4000" dirty="0"/>
              <a:t>Physical  and intellectual functions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4000" dirty="0"/>
              <a:t>Ability to cooperate with others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4000" dirty="0"/>
              <a:t>Timeliness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4000" dirty="0"/>
              <a:t>Physical presence (especially relevant during pandemic)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6678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5513" y="1440873"/>
            <a:ext cx="8278588" cy="4842787"/>
          </a:xfrm>
        </p:spPr>
        <p:txBody>
          <a:bodyPr/>
          <a:lstStyle/>
          <a:p>
            <a:pPr algn="ctr"/>
            <a:r>
              <a:rPr lang="en-US" sz="6000" i="1" dirty="0"/>
              <a:t>Essential job functions are a critical issue in disability discrimination cases.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1354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890" y="291528"/>
            <a:ext cx="11704319" cy="603957"/>
          </a:xfrm>
        </p:spPr>
        <p:txBody>
          <a:bodyPr>
            <a:normAutofit/>
          </a:bodyPr>
          <a:lstStyle/>
          <a:p>
            <a:pPr algn="ctr"/>
            <a:r>
              <a:rPr lang="en-US" sz="2500" dirty="0"/>
              <a:t>Marginal vs. Essential Functions - Consider Whether…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Other employees perform those functions?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Job fundamentally transformed if employee does not perform those functions?</a:t>
            </a:r>
          </a:p>
          <a:p>
            <a:r>
              <a:rPr lang="en-US" sz="3600" b="1" dirty="0"/>
              <a:t>Remember: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3600" dirty="0"/>
              <a:t>Inability to perform marginal job functions cannot be used to disqualify applicant from employment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3980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513" y="259307"/>
            <a:ext cx="8278588" cy="63617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Job Description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1.	List tasks in order of time consumed 	or importance</a:t>
            </a:r>
          </a:p>
          <a:p>
            <a:endParaRPr lang="en-US" sz="100" dirty="0"/>
          </a:p>
          <a:p>
            <a:r>
              <a:rPr lang="en-US" sz="3600" dirty="0"/>
              <a:t>2.	Identify tasks that comprise about 90 to 95 percent of the work done</a:t>
            </a:r>
          </a:p>
          <a:p>
            <a:endParaRPr lang="en-US" sz="100" dirty="0"/>
          </a:p>
          <a:p>
            <a:r>
              <a:rPr lang="en-US" sz="3600" dirty="0"/>
              <a:t>3. Have employees annually review and acknowledge accuracy of job description in writing </a:t>
            </a:r>
          </a:p>
          <a:p>
            <a:endParaRPr lang="en-US" sz="600" dirty="0"/>
          </a:p>
          <a:p>
            <a:r>
              <a:rPr lang="en-US" sz="3200" b="1" dirty="0"/>
              <a:t>Note: </a:t>
            </a:r>
            <a:r>
              <a:rPr lang="en-US" sz="3200" dirty="0"/>
              <a:t>NJ Civil Service Commission may have helpful job descriptions</a:t>
            </a:r>
          </a:p>
        </p:txBody>
      </p:sp>
    </p:spTree>
    <p:extLst>
      <p:ext uri="{BB962C8B-B14F-4D97-AF65-F5344CB8AC3E}">
        <p14:creationId xmlns:p14="http://schemas.microsoft.com/office/powerpoint/2010/main" val="35271318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1668" y="1721537"/>
            <a:ext cx="9746165" cy="2895068"/>
          </a:xfrm>
        </p:spPr>
        <p:txBody>
          <a:bodyPr>
            <a:noAutofit/>
          </a:bodyPr>
          <a:lstStyle/>
          <a:p>
            <a:r>
              <a:rPr lang="en-US" sz="6000" dirty="0"/>
              <a:t>4</a:t>
            </a:r>
            <a:br>
              <a:rPr lang="en-US" sz="6000" dirty="0"/>
            </a:br>
            <a:r>
              <a:rPr lang="en-US" sz="5400" dirty="0"/>
              <a:t>Performance Appraisals/Reviews</a:t>
            </a:r>
            <a:br>
              <a:rPr lang="en-US" dirty="0"/>
            </a:b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38380739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09628-EF31-488D-9846-5DDEAA119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Performance Reviews: Key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CAF86-3180-4B92-890A-5D7AAE7F4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Don’t forego performance reviews due to COVID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More important than ever to review employee performance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Good time to check in with employees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What have employees be doing remotely?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Who has been successful?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Who has struggled?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How held accountable?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8536881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320" y="224621"/>
            <a:ext cx="11129065" cy="634023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Advantages of Performance Appraisals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448" y="1126782"/>
            <a:ext cx="11038117" cy="4894877"/>
          </a:xfrm>
        </p:spPr>
        <p:txBody>
          <a:bodyPr>
            <a:normAutofit fontScale="92500" lnSpcReduction="10000"/>
          </a:bodyPr>
          <a:lstStyle/>
          <a:p>
            <a:pPr marL="1028700" lvl="1" indent="-571500" algn="just">
              <a:buFont typeface="Arial" panose="020B0604020202020204" pitchFamily="34" charset="0"/>
              <a:buChar char="•"/>
            </a:pPr>
            <a:r>
              <a:rPr lang="en-US" sz="3600" dirty="0"/>
              <a:t>Facilitate open communication</a:t>
            </a: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r>
              <a:rPr lang="en-US" sz="3600" dirty="0"/>
              <a:t>Provide a method of recognizing good performers</a:t>
            </a: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r>
              <a:rPr lang="en-US" sz="3600" dirty="0"/>
              <a:t>Address problems and unsatisfactory efforts before they become irreversible</a:t>
            </a: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r>
              <a:rPr lang="en-US" sz="3600" dirty="0"/>
              <a:t>Provide employers with their primary defense to discrimination or other wrongful discharge claims because they are evidence of a reasonable business decision</a:t>
            </a: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r>
              <a:rPr lang="en-US" sz="3600" dirty="0"/>
              <a:t>Documentation</a:t>
            </a: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6850826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/>
              <a:t>Examples of Performance Problems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228" y="1294052"/>
            <a:ext cx="10348480" cy="3947021"/>
          </a:xfrm>
        </p:spPr>
        <p:txBody>
          <a:bodyPr>
            <a:normAutofit/>
          </a:bodyPr>
          <a:lstStyle/>
          <a:p>
            <a:pPr marL="1028700" lvl="1" indent="-571500" algn="just">
              <a:buFont typeface="Arial" panose="020B0604020202020204" pitchFamily="34" charset="0"/>
              <a:buChar char="•"/>
            </a:pPr>
            <a:r>
              <a:rPr lang="en-US" sz="4000" dirty="0"/>
              <a:t>Excessive absenteeism</a:t>
            </a: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r>
              <a:rPr lang="en-US" sz="4000" dirty="0"/>
              <a:t>Repeated failure to meet deadlines</a:t>
            </a: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r>
              <a:rPr lang="en-US" sz="4000" dirty="0"/>
              <a:t>Failure to meet quotas, goals, etc.</a:t>
            </a: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r>
              <a:rPr lang="en-US" sz="4000" dirty="0"/>
              <a:t>Poor work quality</a:t>
            </a: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r>
              <a:rPr lang="en-US" sz="4000" dirty="0"/>
              <a:t>Fails to work well with others/poor attitude</a:t>
            </a:r>
          </a:p>
        </p:txBody>
      </p:sp>
    </p:spTree>
    <p:extLst>
      <p:ext uri="{BB962C8B-B14F-4D97-AF65-F5344CB8AC3E}">
        <p14:creationId xmlns:p14="http://schemas.microsoft.com/office/powerpoint/2010/main" val="9289495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/>
              <a:t>Presentation of Performance Appraisals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017" y="1082177"/>
            <a:ext cx="11038117" cy="5335299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/>
              <a:t>Develop a concise form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/>
              <a:t>Have an established schedule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/>
              <a:t>Evaluate new employees early in their employment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/>
              <a:t>Remarks need to be objective and honest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/>
              <a:t>Do not put anything in writing you would not want a third party to read</a:t>
            </a: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89445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/>
              <a:t>Key Takeaways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018" y="1241128"/>
            <a:ext cx="10936265" cy="4660908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Consistent, uniform enforcement of all policies—especially those pertaining to discipline—is critical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All employees must be subject to the same discipline in accordance with established, written policies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Reasonable accommodations may be required for certain employees during the COVID-19 pandemic, particularly regarding discipline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129867557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sz="4400" dirty="0"/>
              <a:t>Review with employee in a face-to-face meeting, allowing employee to ask questions</a:t>
            </a:r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sz="4400" dirty="0"/>
              <a:t>May be virtual during pandemic</a:t>
            </a:r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sz="4400" dirty="0"/>
              <a:t>Consider having a second management representative present as a witness </a:t>
            </a:r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sz="4400" dirty="0"/>
              <a:t>Obtain employee input when possible provides a sense of fairness to the process</a:t>
            </a:r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sz="4400" dirty="0"/>
              <a:t>Clear timeline</a:t>
            </a: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435429" y="261257"/>
            <a:ext cx="115098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Presentation of Performance Appraisals </a:t>
            </a:r>
          </a:p>
        </p:txBody>
      </p:sp>
    </p:spTree>
    <p:extLst>
      <p:ext uri="{BB962C8B-B14F-4D97-AF65-F5344CB8AC3E}">
        <p14:creationId xmlns:p14="http://schemas.microsoft.com/office/powerpoint/2010/main" val="228333022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/>
              <a:t>What the Evaluator Should Know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dirty="0"/>
              <a:t>The purpose of the performance evaluation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dirty="0"/>
              <a:t>The need for honesty, accuracy, and fairness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dirty="0"/>
              <a:t>The job description of the employee before the review</a:t>
            </a: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5807463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/>
              <a:t>What Else the Evaluator Should Know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018" y="1279832"/>
            <a:ext cx="11038117" cy="5335299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Negative impact of inflated evaluations and annual raises to poor performers (false sense of job security)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How to avoid use of phrases that could be considered defamatory, subjective, or suggestive of discrimination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Importance of adequate documentation</a:t>
            </a: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5284343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8541" y="1721538"/>
            <a:ext cx="8460942" cy="2326356"/>
          </a:xfrm>
        </p:spPr>
        <p:txBody>
          <a:bodyPr>
            <a:noAutofit/>
          </a:bodyPr>
          <a:lstStyle/>
          <a:p>
            <a:r>
              <a:rPr lang="en-US" sz="6000" dirty="0"/>
              <a:t>5</a:t>
            </a:r>
            <a:br>
              <a:rPr lang="en-US" sz="6000" dirty="0"/>
            </a:br>
            <a:r>
              <a:rPr lang="en-US" sz="4800" dirty="0"/>
              <a:t>progressive discipline</a:t>
            </a:r>
            <a:br>
              <a:rPr lang="en-US" sz="4800" dirty="0"/>
            </a:br>
            <a:br>
              <a:rPr lang="en-US" dirty="0"/>
            </a:b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60808072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5513" y="145144"/>
            <a:ext cx="8278588" cy="750341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Progressive Discipline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00854" y="1391014"/>
            <a:ext cx="10482146" cy="5224117"/>
          </a:xfrm>
        </p:spPr>
        <p:txBody>
          <a:bodyPr>
            <a:normAutofit/>
          </a:bodyPr>
          <a:lstStyle/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sz="4000" dirty="0"/>
              <a:t>A system that provides a step-by-step process to address performance problems with employees prior to termination</a:t>
            </a:r>
          </a:p>
          <a:p>
            <a:pPr marL="609600" indent="-6096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sz="4000" dirty="0"/>
              <a:t>Under this system, more serious discipline will be imposed on an employee progressively for each successive offense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404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1" y="267807"/>
            <a:ext cx="11304269" cy="60198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Disadvantages of a Progressive Discipline Policy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1" y="1059544"/>
            <a:ext cx="11184672" cy="5224117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4400" dirty="0"/>
              <a:t>Slows down the termination process;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4400" dirty="0"/>
              <a:t>Requires supervisors to be more careful;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4400" dirty="0"/>
              <a:t>Requires communication with employee prior to termination;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4400" dirty="0"/>
              <a:t>Failure to apply system consistently may create some circumstantial evidence of discriminatory motives;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4400" dirty="0"/>
              <a:t>Implied contract claims.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90193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25913" y="267807"/>
            <a:ext cx="9562725" cy="60198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 Important Factors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1" y="1059544"/>
            <a:ext cx="11184672" cy="5224117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To avoid claims that the Progressive Discipline Policy formed an implied contract, it should affirmatively state that the Employer reserves the right to terminate: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4000" dirty="0"/>
              <a:t>at any time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4000" dirty="0"/>
              <a:t>with or without cause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4000" dirty="0"/>
              <a:t>with or without notice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01398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37064" y="407427"/>
            <a:ext cx="9562725" cy="1226456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Progressive Discipline Policy Should be Flexible &amp; Consider: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3747" y="1511220"/>
            <a:ext cx="11184672" cy="4789219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Seriousness of conduct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Prior problems;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Employee’s length of service;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Attendance;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History of outstanding performance;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Whether represented by a union (possibly requiring different procedures)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Nature of responsibilities of employee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6023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8541" y="1721537"/>
            <a:ext cx="8460942" cy="2850463"/>
          </a:xfrm>
        </p:spPr>
        <p:txBody>
          <a:bodyPr>
            <a:noAutofit/>
          </a:bodyPr>
          <a:lstStyle/>
          <a:p>
            <a:r>
              <a:rPr lang="en-US" sz="6000" dirty="0"/>
              <a:t>6</a:t>
            </a:r>
            <a:br>
              <a:rPr lang="en-US" sz="6000" dirty="0"/>
            </a:br>
            <a:r>
              <a:rPr lang="en-US" sz="4000" dirty="0"/>
              <a:t>Developing and Maintaining Effective Disciplinary Procedures</a:t>
            </a:r>
            <a:br>
              <a:rPr lang="en-US" dirty="0"/>
            </a:b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13904408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5513" y="145144"/>
            <a:ext cx="8278588" cy="750341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Establish the Rules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9502" y="1059544"/>
            <a:ext cx="11285035" cy="5224117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/>
              <a:t>Convey to employees what actions and/or inactions will constitute grounds for discipline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/>
              <a:t>Rules should be tailored to your business operations not borrowed from another company’s handbook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258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117CC-C5BF-46EB-8DB1-59A4D51E3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6159" y="1560973"/>
            <a:ext cx="8403724" cy="982944"/>
          </a:xfrm>
        </p:spPr>
        <p:txBody>
          <a:bodyPr>
            <a:normAutofit fontScale="90000"/>
          </a:bodyPr>
          <a:lstStyle/>
          <a:p>
            <a:r>
              <a:rPr lang="en-US" sz="7200" dirty="0">
                <a:solidFill>
                  <a:srgbClr val="2A3620"/>
                </a:solidFill>
              </a:rPr>
              <a:t>1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CD6387-A741-474C-82FC-3E047FD058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46158" y="2884599"/>
            <a:ext cx="8403725" cy="2445684"/>
          </a:xfrm>
        </p:spPr>
        <p:txBody>
          <a:bodyPr/>
          <a:lstStyle/>
          <a:p>
            <a:r>
              <a:rPr lang="en-US" sz="4800" b="1" cap="all" dirty="0">
                <a:solidFill>
                  <a:srgbClr val="28351B"/>
                </a:solidFill>
                <a:latin typeface="Minion Pro"/>
                <a:ea typeface="+mj-ea"/>
              </a:rPr>
              <a:t>Employment-at-will doctrine and </a:t>
            </a:r>
          </a:p>
          <a:p>
            <a:r>
              <a:rPr lang="en-US" sz="4800" b="1" cap="all" dirty="0">
                <a:solidFill>
                  <a:srgbClr val="28351B"/>
                </a:solidFill>
                <a:latin typeface="Minion Pro"/>
                <a:ea typeface="+mj-ea"/>
              </a:rPr>
              <a:t>anti-discrimination laws</a:t>
            </a:r>
            <a:endParaRPr lang="en-US" sz="48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71701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63640" y="178598"/>
            <a:ext cx="8278588" cy="750341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Practical Tip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9503" y="1059544"/>
            <a:ext cx="11240430" cy="3668573"/>
          </a:xfrm>
        </p:spPr>
        <p:txBody>
          <a:bodyPr/>
          <a:lstStyle/>
          <a:p>
            <a:pPr marL="44450" algn="ctr"/>
            <a:endParaRPr lang="en-US" sz="4800" dirty="0"/>
          </a:p>
          <a:p>
            <a:pPr marL="44450" algn="ctr"/>
            <a:r>
              <a:rPr lang="en-US" sz="4800" dirty="0"/>
              <a:t>ALL employees (especially your good employees) should appreciate clear and consistent rules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7228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63640" y="178598"/>
            <a:ext cx="8278588" cy="750341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Establish Procedure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9503" y="1059544"/>
            <a:ext cx="11240430" cy="5240895"/>
          </a:xfrm>
        </p:spPr>
        <p:txBody>
          <a:bodyPr>
            <a:normAutofit/>
          </a:bodyPr>
          <a:lstStyle/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sz="4400" dirty="0"/>
              <a:t>Investigations by someone</a:t>
            </a:r>
          </a:p>
          <a:p>
            <a:pPr marL="1447800" lvl="2" indent="-533400">
              <a:buFont typeface="Arial" panose="020B0604020202020204" pitchFamily="34" charset="0"/>
              <a:buChar char="•"/>
            </a:pPr>
            <a:r>
              <a:rPr lang="en-US" sz="4000" dirty="0"/>
              <a:t>in authority</a:t>
            </a:r>
          </a:p>
          <a:p>
            <a:pPr marL="1447800" lvl="2" indent="-533400">
              <a:buFont typeface="Arial" panose="020B0604020202020204" pitchFamily="34" charset="0"/>
              <a:buChar char="•"/>
            </a:pPr>
            <a:r>
              <a:rPr lang="en-US" sz="4000" dirty="0"/>
              <a:t>without a conflict of interest</a:t>
            </a:r>
          </a:p>
          <a:p>
            <a:pPr marL="1447800" lvl="2" indent="-533400">
              <a:buFont typeface="Arial" panose="020B0604020202020204" pitchFamily="34" charset="0"/>
              <a:buChar char="•"/>
            </a:pPr>
            <a:r>
              <a:rPr lang="en-US" sz="4000" dirty="0"/>
              <a:t>perceived by employees as fair and objective </a:t>
            </a:r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sz="4400" dirty="0"/>
              <a:t>Decision, explanation, or imposition of discipline</a:t>
            </a:r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sz="4400" dirty="0"/>
              <a:t>Appeal process (if any)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41452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0224" y="223203"/>
            <a:ext cx="10872439" cy="750341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Explanation and Imposition of Discipline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6228" y="1085056"/>
            <a:ext cx="11240430" cy="4393402"/>
          </a:xfrm>
        </p:spPr>
        <p:txBody>
          <a:bodyPr>
            <a:normAutofit/>
          </a:bodyPr>
          <a:lstStyle/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sz="4400" dirty="0"/>
              <a:t>Do not apologize</a:t>
            </a:r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sz="4400" dirty="0"/>
              <a:t>Do not argue</a:t>
            </a:r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sz="4400" dirty="0"/>
              <a:t>Identify circumstances that would support increasing or decreasing the discipline</a:t>
            </a:r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sz="4400" dirty="0"/>
              <a:t>Maintain composure</a:t>
            </a:r>
          </a:p>
        </p:txBody>
      </p:sp>
    </p:spTree>
    <p:extLst>
      <p:ext uri="{BB962C8B-B14F-4D97-AF65-F5344CB8AC3E}">
        <p14:creationId xmlns:p14="http://schemas.microsoft.com/office/powerpoint/2010/main" val="211693381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5513" y="145144"/>
            <a:ext cx="8278588" cy="750341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Forms of Discipline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4350" y="1059544"/>
            <a:ext cx="11167110" cy="5224117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900" dirty="0"/>
              <a:t>Informal warning &amp; conference – may be only verbal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900" dirty="0"/>
              <a:t>Written warning &amp; conference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900" dirty="0"/>
              <a:t>Specified performance improvement 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900" dirty="0"/>
              <a:t>Suspension (with or without pay)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900" dirty="0"/>
              <a:t>Demotion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900" dirty="0"/>
              <a:t>Termination</a:t>
            </a:r>
          </a:p>
          <a:p>
            <a:r>
              <a:rPr lang="en-US" sz="3000" i="1" dirty="0"/>
              <a:t>Note: discipline for Civil Service employees is governed by statute and public employers must adhere to statute and collective bargaining agreement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3377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6397" y="312412"/>
            <a:ext cx="10236819" cy="750341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Contents of Written Disciplinary Form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67435" y="1237963"/>
            <a:ext cx="10894742" cy="4382252"/>
          </a:xfrm>
        </p:spPr>
        <p:txBody>
          <a:bodyPr/>
          <a:lstStyle/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sz="4000" dirty="0"/>
              <a:t>Date and time of offense</a:t>
            </a:r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sz="4000" dirty="0"/>
              <a:t>Brief description of incident</a:t>
            </a:r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sz="4000" dirty="0"/>
              <a:t>The rules or policies violated by employee</a:t>
            </a:r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sz="4000" dirty="0"/>
              <a:t>Type of discipline imposed and any required training or other conditions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4167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513" y="166256"/>
            <a:ext cx="8278588" cy="729229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Why Have a Disciplinary Policy?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1047" y="1166677"/>
            <a:ext cx="8278588" cy="5147588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300" dirty="0"/>
              <a:t>Provides clear notice to employee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300" dirty="0"/>
              <a:t>Provides a feeling of fairness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300" dirty="0"/>
              <a:t>Facilitates follow-up communication</a:t>
            </a:r>
          </a:p>
          <a:p>
            <a:endParaRPr lang="en-US" sz="1600" dirty="0"/>
          </a:p>
          <a:p>
            <a:pPr algn="ctr"/>
            <a:r>
              <a:rPr lang="en-US" sz="4300" b="1" dirty="0"/>
              <a:t>Note: </a:t>
            </a:r>
            <a:r>
              <a:rPr lang="en-US" sz="4300" dirty="0"/>
              <a:t>“progressive discipline” is generally </a:t>
            </a:r>
            <a:r>
              <a:rPr lang="en-US" sz="4300" b="1" dirty="0"/>
              <a:t>NOT</a:t>
            </a:r>
            <a:r>
              <a:rPr lang="en-US" sz="4300" dirty="0"/>
              <a:t> required </a:t>
            </a:r>
          </a:p>
          <a:p>
            <a:pPr algn="ctr"/>
            <a:r>
              <a:rPr lang="en-US" sz="4300" dirty="0"/>
              <a:t>unless by contract or statute </a:t>
            </a:r>
          </a:p>
        </p:txBody>
      </p:sp>
    </p:spTree>
    <p:extLst>
      <p:ext uri="{BB962C8B-B14F-4D97-AF65-F5344CB8AC3E}">
        <p14:creationId xmlns:p14="http://schemas.microsoft.com/office/powerpoint/2010/main" val="342115187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3307" y="199229"/>
            <a:ext cx="9144000" cy="791790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Why Have a Disciplinary Policy?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743" y="1102937"/>
            <a:ext cx="10580914" cy="518072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400" dirty="0"/>
              <a:t>Documents a logical 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400" dirty="0"/>
              <a:t>Serves the employer well in defending against suit or claims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45344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513" y="163773"/>
            <a:ext cx="8278588" cy="731712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Important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1" y="1103086"/>
            <a:ext cx="8563429" cy="518057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To avoid claims of an implied contract, it should affirmatively state Employer reserves right to terminate: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3600" dirty="0"/>
              <a:t>at any time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3600" dirty="0"/>
              <a:t>with or without cause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3600" dirty="0"/>
              <a:t>with or without notice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69562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257" y="184728"/>
            <a:ext cx="8665029" cy="710757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Affirmative Statement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5513" y="1182256"/>
            <a:ext cx="8278588" cy="5101405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“All employment with the company is employment-at-will.  Nothing contained in this disciplinary policy is intended to create a contract of employment or change the at-will nature of this employment.”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08844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8655" y="267856"/>
            <a:ext cx="9079345" cy="627629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Discipline Policy Should be Flexible &amp; Consider</a:t>
            </a:r>
            <a:r>
              <a:rPr lang="en-US" sz="3200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Seriousness of conduct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Prior problems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Employee’s length of service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Attendance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Whether represented by a union (possibly requiring different procedures)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Nature of responsibilities of employee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420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7371" y="239939"/>
            <a:ext cx="11582400" cy="1549581"/>
          </a:xfrm>
          <a:prstGeom prst="rect">
            <a:avLst/>
          </a:prstGeo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400" dirty="0"/>
              <a:t>New Jersey: Employment is “At-Will”</a:t>
            </a:r>
            <a:br>
              <a:rPr lang="en-US" sz="2700" dirty="0"/>
            </a:br>
            <a:br>
              <a:rPr lang="en-US" sz="4400" dirty="0"/>
            </a:br>
            <a:endParaRPr lang="en-US" sz="4400" dirty="0"/>
          </a:p>
        </p:txBody>
      </p:sp>
      <p:sp>
        <p:nvSpPr>
          <p:cNvPr id="129028" name="Rectangle 3"/>
          <p:cNvSpPr>
            <a:spLocks noGrp="1" noChangeArrowheads="1"/>
          </p:cNvSpPr>
          <p:nvPr>
            <p:ph idx="1"/>
          </p:nvPr>
        </p:nvSpPr>
        <p:spPr>
          <a:xfrm>
            <a:off x="768167" y="1577340"/>
            <a:ext cx="10784264" cy="435483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endParaRPr lang="en-US" sz="4400" i="1" dirty="0"/>
          </a:p>
          <a:p>
            <a:pPr algn="ctr"/>
            <a:r>
              <a:rPr lang="en-US" sz="4400" i="1" dirty="0"/>
              <a:t>Employees can be terminated at any time, for any reason, or no reason at all, at any time, UNLESS there is some type of agreement – such as an employment contract.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084814394"/>
      </p:ext>
    </p:extLst>
  </p:cSld>
  <p:clrMapOvr>
    <a:masterClrMapping/>
  </p:clrMapOvr>
  <p:transition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437" y="203201"/>
            <a:ext cx="8746837" cy="692284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Examples of Work Rule Violations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233714"/>
            <a:ext cx="10653486" cy="5049946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Insubordination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Internet surfing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Smoking in violation of work rules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Leaving work area unattended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Unauthorized use of company vehicles or equipment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Failure to wear PPE or take other required COVID-19 preventative measures</a:t>
            </a:r>
          </a:p>
        </p:txBody>
      </p:sp>
    </p:spTree>
    <p:extLst>
      <p:ext uri="{BB962C8B-B14F-4D97-AF65-F5344CB8AC3E}">
        <p14:creationId xmlns:p14="http://schemas.microsoft.com/office/powerpoint/2010/main" val="59599968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513" y="174172"/>
            <a:ext cx="8278588" cy="721313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Severe Misconduct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Assault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Harassment or sexual harassment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Discrimination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Retaliation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Theft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Abuse of expense accounts</a:t>
            </a:r>
          </a:p>
          <a:p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81402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513" y="174172"/>
            <a:ext cx="8278588" cy="721313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Severe Misconduct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Illegal drug use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Intoxication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Divulging confidential 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Competing with employer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Gross negligence resulting in injuries to others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41716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1018" y="291528"/>
            <a:ext cx="8848437" cy="603957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When Implementing Disciplinary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400" dirty="0"/>
              <a:t>Be consistent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400" dirty="0"/>
              <a:t>Get HR involved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400" dirty="0"/>
              <a:t>Documentation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400" dirty="0"/>
              <a:t>No decision based on personal or ulterior motives, stereotypes, or other bias</a:t>
            </a:r>
          </a:p>
        </p:txBody>
      </p:sp>
    </p:spTree>
    <p:extLst>
      <p:ext uri="{BB962C8B-B14F-4D97-AF65-F5344CB8AC3E}">
        <p14:creationId xmlns:p14="http://schemas.microsoft.com/office/powerpoint/2010/main" val="234434499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513" y="286603"/>
            <a:ext cx="8278588" cy="608882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Documentation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5513" y="1108364"/>
            <a:ext cx="8278588" cy="517529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Demonstrate disciplinary action imposed was consistent with employer’s own policy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If discipline is not imposed, state the specific reason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47145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513" y="286603"/>
            <a:ext cx="8278588" cy="608882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Appeal Process Should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285" y="1097213"/>
            <a:ext cx="10917044" cy="5175296"/>
          </a:xfrm>
        </p:spPr>
        <p:txBody>
          <a:bodyPr>
            <a:normAutofit lnSpcReduction="10000"/>
          </a:bodyPr>
          <a:lstStyle/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sz="4000" dirty="0"/>
              <a:t>Discretionary- not required</a:t>
            </a:r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sz="4000" dirty="0"/>
              <a:t>Be available where misconduct is serious</a:t>
            </a:r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sz="4000" dirty="0"/>
              <a:t>Be to a high level manager not involved in the discipline</a:t>
            </a:r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sz="4000" dirty="0"/>
              <a:t>Ensure discipline imposed was fair and consistent with past practices</a:t>
            </a:r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sz="4000" dirty="0"/>
              <a:t>Be concluded in a week</a:t>
            </a:r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sz="4000" dirty="0"/>
              <a:t>Be in writing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62700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0EA96-11AD-4F9D-B127-D3FA98B78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09E00-2ABD-48D3-BE3A-0695DB31B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Now more than ever employees should all be held accountable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Clear communication of expectations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Discipline should be consistent and reasonable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Employees need to understand rules and consequences</a:t>
            </a:r>
          </a:p>
        </p:txBody>
      </p:sp>
    </p:spTree>
    <p:extLst>
      <p:ext uri="{BB962C8B-B14F-4D97-AF65-F5344CB8AC3E}">
        <p14:creationId xmlns:p14="http://schemas.microsoft.com/office/powerpoint/2010/main" val="145092129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7D8A5-E887-4549-A1DC-9D7988C5B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087" y="1640503"/>
            <a:ext cx="9032488" cy="3080671"/>
          </a:xfrm>
        </p:spPr>
        <p:txBody>
          <a:bodyPr>
            <a:normAutofit/>
          </a:bodyPr>
          <a:lstStyle/>
          <a:p>
            <a:r>
              <a:rPr lang="en-US" sz="6000" dirty="0"/>
              <a:t>7</a:t>
            </a:r>
            <a:br>
              <a:rPr lang="en-US" sz="6000" dirty="0"/>
            </a:br>
            <a:r>
              <a:rPr lang="en-US" sz="6000" dirty="0"/>
              <a:t>personnel files</a:t>
            </a:r>
          </a:p>
        </p:txBody>
      </p:sp>
    </p:spTree>
    <p:extLst>
      <p:ext uri="{BB962C8B-B14F-4D97-AF65-F5344CB8AC3E}">
        <p14:creationId xmlns:p14="http://schemas.microsoft.com/office/powerpoint/2010/main" val="181730519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/>
              <a:t>Adequate Documentation in Personnel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248" y="1059366"/>
            <a:ext cx="10736887" cy="522429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Completed and signed evaluation forms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All hiring documents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Performance Improvement Plans and documentation of when presented and reviewed with employee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Handbook sign-off form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Job description (employee sign-off)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83296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/>
              <a:t>Procedures for Maintaining Personnel Files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248" y="1059366"/>
            <a:ext cx="10736887" cy="522429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400" dirty="0"/>
              <a:t>Maintain confidentiality and limited access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400" dirty="0"/>
              <a:t>Avoid duplicate files being maintained by departments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400" dirty="0"/>
              <a:t>Separate medical 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400" dirty="0"/>
              <a:t>Separate investigation files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253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/>
              <a:t>State Statutes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018" y="1241128"/>
            <a:ext cx="10936265" cy="4660908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New Jersey Law Against Discrimination (LAD)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Conscientious Employee Protection Act (CEPA)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New Jersey Family Leave Act (NJFLA)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New Jersey Earned Sick Leave Law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82333262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420" y="291528"/>
            <a:ext cx="11461715" cy="603957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Procedures for Maintaining Personnel Files (Cont’d)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248" y="1059366"/>
            <a:ext cx="10736887" cy="522429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Separate drug and alcohol testing 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Require employees to notify employer of updated 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Develop policy regarding access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4000" dirty="0"/>
              <a:t>No general right to access file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4000" dirty="0"/>
              <a:t>No right to copy/remove items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17710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420" y="291528"/>
            <a:ext cx="11461715" cy="603957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Access to Personnel Files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248" y="1059366"/>
            <a:ext cx="10736887" cy="522429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Copying documents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Supervision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Employees only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Duration of review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During company time or break/lunch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Employee may not write on documents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Consider allowing employees to make a written response to material in the file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01931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7D8A5-E887-4549-A1DC-9D7988C5B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087" y="1640503"/>
            <a:ext cx="9032488" cy="3080671"/>
          </a:xfrm>
        </p:spPr>
        <p:txBody>
          <a:bodyPr>
            <a:normAutofit/>
          </a:bodyPr>
          <a:lstStyle/>
          <a:p>
            <a:r>
              <a:rPr lang="en-US" sz="6000" dirty="0"/>
              <a:t>8</a:t>
            </a:r>
            <a:br>
              <a:rPr lang="en-US" sz="6000" dirty="0"/>
            </a:br>
            <a:r>
              <a:rPr lang="en-US" sz="6000" dirty="0"/>
              <a:t>termination Process</a:t>
            </a:r>
          </a:p>
        </p:txBody>
      </p:sp>
    </p:spTree>
    <p:extLst>
      <p:ext uri="{BB962C8B-B14F-4D97-AF65-F5344CB8AC3E}">
        <p14:creationId xmlns:p14="http://schemas.microsoft.com/office/powerpoint/2010/main" val="34877295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/>
              <a:t>Types of Termination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677" y="1260631"/>
            <a:ext cx="10649415" cy="45045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Resignation/retirement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Layoff for economic reasons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Discharge for cause or without cause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Constructive discharge—conditions created by the employer are so intolerable, employee who resigns is deemed to have been discharged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07554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/>
              <a:t>**Recall** Employment is </a:t>
            </a:r>
            <a:r>
              <a:rPr lang="en-US" sz="3600" u="sng" dirty="0"/>
              <a:t>at-will</a:t>
            </a:r>
            <a:r>
              <a:rPr lang="en-US" sz="3600" dirty="0"/>
              <a:t>, unless: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017" y="1260630"/>
            <a:ext cx="11038117" cy="5023031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Employment contract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Collective bargaining agreement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Unlawful discrimination/harassment/retaliation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9559713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/>
              <a:t>Who Can You Terminate?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370" y="1277258"/>
            <a:ext cx="10508343" cy="500640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400" dirty="0"/>
              <a:t>At-will employee?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4400" dirty="0"/>
              <a:t>Can terminate for any reason or no reason at all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4400" dirty="0"/>
              <a:t>Cannot terminate for a discriminatory or illegal reason</a:t>
            </a:r>
          </a:p>
        </p:txBody>
      </p:sp>
    </p:spTree>
    <p:extLst>
      <p:ext uri="{BB962C8B-B14F-4D97-AF65-F5344CB8AC3E}">
        <p14:creationId xmlns:p14="http://schemas.microsoft.com/office/powerpoint/2010/main" val="350508274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513" y="291528"/>
            <a:ext cx="8278588" cy="603957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Who Can You Terminate?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1262744"/>
            <a:ext cx="10566400" cy="502091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400" dirty="0"/>
              <a:t>Contract employee?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4400" dirty="0"/>
              <a:t>Can terminate pursuant to employment contract (usually for “good cause”)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67043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513" y="291528"/>
            <a:ext cx="8278588" cy="603957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Who Can You Terminate?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171" y="1262744"/>
            <a:ext cx="10769600" cy="502091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400" dirty="0"/>
              <a:t>Union employee?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4400" dirty="0"/>
              <a:t>Can terminate pursuant to the Collective Bargaining Agreement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4400" dirty="0"/>
              <a:t>Civil Service for public employers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86593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513" y="188687"/>
            <a:ext cx="8278588" cy="70679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Major Reasons for Termination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3429" y="1088572"/>
            <a:ext cx="9310672" cy="519508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Poor job performance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Restructuring of the workforce (reduction in force, job consolidation, etc.)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Employee misconduct</a:t>
            </a:r>
          </a:p>
        </p:txBody>
      </p:sp>
    </p:spTree>
    <p:extLst>
      <p:ext uri="{BB962C8B-B14F-4D97-AF65-F5344CB8AC3E}">
        <p14:creationId xmlns:p14="http://schemas.microsoft.com/office/powerpoint/2010/main" val="19974811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513" y="188687"/>
            <a:ext cx="8278588" cy="70679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Barriers to Termination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Employment Contract – terminating an employee in violation of the contract may give rise to a contract lawsuit.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Progressive Discipline Policy – do you have such a policy and when are you obligated to follow the progressive discipline structure?</a:t>
            </a:r>
          </a:p>
        </p:txBody>
      </p:sp>
    </p:spTree>
    <p:extLst>
      <p:ext uri="{BB962C8B-B14F-4D97-AF65-F5344CB8AC3E}">
        <p14:creationId xmlns:p14="http://schemas.microsoft.com/office/powerpoint/2010/main" val="1893159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/>
              <a:t>Federal Statutes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018" y="1241128"/>
            <a:ext cx="10936265" cy="4660908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Title VII of the Civil Rights Act of 1964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Age Discrimination in Employment Act (ADEA)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Americans with Disabilities Act (ADA)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Family and Medical Leave Act (FMLA)</a:t>
            </a:r>
          </a:p>
          <a:p>
            <a:endParaRPr lang="en-US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186067211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513" y="188687"/>
            <a:ext cx="8278588" cy="70679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Communicating the 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4687" y="1757640"/>
            <a:ext cx="4760685" cy="4518798"/>
          </a:xfrm>
        </p:spPr>
        <p:txBody>
          <a:bodyPr>
            <a:noAutofit/>
          </a:bodyPr>
          <a:lstStyle/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400" dirty="0"/>
              <a:t>Avoid small talk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400" dirty="0"/>
              <a:t>Avoid comments about employee’s personal life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200" dirty="0"/>
              <a:t>Sincerity</a:t>
            </a:r>
          </a:p>
          <a:p>
            <a:pPr lvl="2"/>
            <a:endParaRPr lang="en-US" sz="3200" dirty="0"/>
          </a:p>
          <a:p>
            <a:endParaRPr lang="en-US" sz="100" dirty="0"/>
          </a:p>
        </p:txBody>
      </p:sp>
      <p:sp>
        <p:nvSpPr>
          <p:cNvPr id="6" name="Rectangle 5"/>
          <p:cNvSpPr/>
          <p:nvPr/>
        </p:nvSpPr>
        <p:spPr>
          <a:xfrm>
            <a:off x="6146801" y="1656040"/>
            <a:ext cx="3846285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Dispassionate tone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Confidence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Clarity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 not “soften” the basis of the decision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1975514" y="5534761"/>
            <a:ext cx="71539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Remember – this is a 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business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decision!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28800" y="967731"/>
            <a:ext cx="863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Tips for conveying the decision:</a:t>
            </a:r>
          </a:p>
        </p:txBody>
      </p:sp>
    </p:spTree>
    <p:extLst>
      <p:ext uri="{BB962C8B-B14F-4D97-AF65-F5344CB8AC3E}">
        <p14:creationId xmlns:p14="http://schemas.microsoft.com/office/powerpoint/2010/main" val="353686574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Communicating the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900" dirty="0"/>
              <a:t>During the meeting – minimize embarrassment: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3500" dirty="0"/>
              <a:t>Who should be present?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3000" dirty="0"/>
              <a:t>Decision-maker (to provide basis for decision)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3000" dirty="0"/>
              <a:t>HR (to facilitate communication)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3500" dirty="0"/>
              <a:t>Where should meeting take place?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3000" dirty="0"/>
              <a:t>On-site (for access to company property)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3000" dirty="0"/>
              <a:t>In a private location (office vs. conference room)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3080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513" y="188687"/>
            <a:ext cx="8278588" cy="70679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Communicating the 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5513" y="1088572"/>
            <a:ext cx="8278588" cy="5195089"/>
          </a:xfrm>
        </p:spPr>
        <p:txBody>
          <a:bodyPr>
            <a:normAutofit/>
          </a:bodyPr>
          <a:lstStyle/>
          <a:p>
            <a:pPr marL="457200" lvl="2" indent="-457200">
              <a:buFont typeface="Arial" panose="020B0604020202020204" pitchFamily="34" charset="0"/>
              <a:buChar char="•"/>
            </a:pPr>
            <a:r>
              <a:rPr lang="en-US" sz="3600" dirty="0"/>
              <a:t>When should the meeting take place?</a:t>
            </a:r>
          </a:p>
          <a:p>
            <a:pPr marL="914400" lvl="3" indent="-457200">
              <a:buFont typeface="Arial" panose="020B0604020202020204" pitchFamily="34" charset="0"/>
              <a:buChar char="•"/>
            </a:pPr>
            <a:r>
              <a:rPr lang="en-US" sz="3200" dirty="0"/>
              <a:t>Times of day when fewest employees are around</a:t>
            </a:r>
          </a:p>
          <a:p>
            <a:pPr marL="914400" lvl="3" indent="-457200">
              <a:buFont typeface="Arial" panose="020B0604020202020204" pitchFamily="34" charset="0"/>
              <a:buChar char="•"/>
            </a:pPr>
            <a:r>
              <a:rPr lang="en-US" sz="3200" dirty="0"/>
              <a:t>Not right before paid holidays, vacations, etc.</a:t>
            </a:r>
          </a:p>
        </p:txBody>
      </p:sp>
    </p:spTree>
    <p:extLst>
      <p:ext uri="{BB962C8B-B14F-4D97-AF65-F5344CB8AC3E}">
        <p14:creationId xmlns:p14="http://schemas.microsoft.com/office/powerpoint/2010/main" val="361602938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513" y="159658"/>
            <a:ext cx="8278588" cy="735827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The Termination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5513" y="1117600"/>
            <a:ext cx="8278588" cy="51660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800" dirty="0"/>
              <a:t>Before meeting – obtain proper approval to terminate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4000" dirty="0"/>
              <a:t>Review with legal counsel if there are potential issues</a:t>
            </a:r>
          </a:p>
          <a:p>
            <a:pPr lvl="2"/>
            <a:endParaRPr lang="en-US" sz="3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2448108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513" y="174172"/>
            <a:ext cx="8278588" cy="721313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The Termination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5513" y="1117600"/>
            <a:ext cx="8278588" cy="51660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400" dirty="0"/>
              <a:t>Severance Agreements: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4000" dirty="0"/>
              <a:t>Provide employee with a copy of a severance agreement, if any.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4000" dirty="0"/>
              <a:t>Pros of offering a severance agreement?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4000" dirty="0"/>
              <a:t>Cons?</a:t>
            </a:r>
          </a:p>
        </p:txBody>
      </p:sp>
    </p:spTree>
    <p:extLst>
      <p:ext uri="{BB962C8B-B14F-4D97-AF65-F5344CB8AC3E}">
        <p14:creationId xmlns:p14="http://schemas.microsoft.com/office/powerpoint/2010/main" val="151711388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2687" y="188687"/>
            <a:ext cx="8824685" cy="70679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Key Clauses in a Severance Agreement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/>
              <a:t>Amount of severance: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200" dirty="0"/>
          </a:p>
          <a:p>
            <a:pPr lvl="1"/>
            <a:r>
              <a:rPr lang="en-US" sz="3600" dirty="0"/>
              <a:t>“The Company shall continue your salary for XX weeks, paid through regular payroll practices and less applicable withholdings and deductions. These payments shall only commence after your acceptance and non-revocation of this Agreement.”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479553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1714" y="291528"/>
            <a:ext cx="8737600" cy="603957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Key Clauses in a Severance Agreement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5513" y="1190172"/>
            <a:ext cx="8278588" cy="509348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Waiver of Employment Claims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600" dirty="0"/>
              <a:t>Release company, owners, employees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600" dirty="0"/>
              <a:t>List specific state and federal statues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600" dirty="0"/>
              <a:t>From beginning of time up until signing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dirty="0"/>
          </a:p>
          <a:p>
            <a:r>
              <a:rPr lang="en-US" sz="3600" dirty="0"/>
              <a:t>Provides some form of certainty, if signed.</a:t>
            </a:r>
          </a:p>
        </p:txBody>
      </p:sp>
    </p:spTree>
    <p:extLst>
      <p:ext uri="{BB962C8B-B14F-4D97-AF65-F5344CB8AC3E}">
        <p14:creationId xmlns:p14="http://schemas.microsoft.com/office/powerpoint/2010/main" val="106119129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4287" y="362859"/>
            <a:ext cx="8592457" cy="829518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Additional Issues to Address in a Severance Agreement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5513" y="1553029"/>
            <a:ext cx="8278588" cy="4730631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Benefits continuation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Confidentiality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Non-disparagement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Return of company property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Age Discrimination in Employment Act (“</a:t>
            </a:r>
            <a:r>
              <a:rPr lang="en-US" sz="3600" dirty="0" err="1"/>
              <a:t>ADEA</a:t>
            </a:r>
            <a:r>
              <a:rPr lang="en-US" sz="3600" dirty="0"/>
              <a:t>”) waivers (if applicable)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Dispute resolution, remedies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Required timeframes- 45 days to consider and 7 days to revoke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0197716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809" y="1260086"/>
            <a:ext cx="11106762" cy="4850781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/>
              <a:t>Remind employee leaving of the restrictive covenant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/>
              <a:t>Check that you have a fully-executed copy of the covenant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/>
              <a:t>Determine if IT needs to be involved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/>
              <a:t>If suspicious activity occurs, act quickly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9721" y="234175"/>
            <a:ext cx="103929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Restrictive Covenant</a:t>
            </a:r>
          </a:p>
        </p:txBody>
      </p:sp>
    </p:spTree>
    <p:extLst>
      <p:ext uri="{BB962C8B-B14F-4D97-AF65-F5344CB8AC3E}">
        <p14:creationId xmlns:p14="http://schemas.microsoft.com/office/powerpoint/2010/main" val="427736169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421DB-014B-49C2-9F0C-C9DC63429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Termination Letter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5AF28-D3CE-457B-A06A-5A32B5774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Be sure to send letter confirming termination- helpful for all.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If due to COVID reasons, say so.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COBRA notification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Benefits</a:t>
            </a:r>
          </a:p>
        </p:txBody>
      </p:sp>
    </p:spTree>
    <p:extLst>
      <p:ext uri="{BB962C8B-B14F-4D97-AF65-F5344CB8AC3E}">
        <p14:creationId xmlns:p14="http://schemas.microsoft.com/office/powerpoint/2010/main" val="257996660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2295</TotalTime>
  <Words>4210</Words>
  <Application>Microsoft Office PowerPoint</Application>
  <PresentationFormat>Widescreen</PresentationFormat>
  <Paragraphs>728</Paragraphs>
  <Slides>133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133</vt:i4>
      </vt:variant>
    </vt:vector>
  </HeadingPairs>
  <TitlesOfParts>
    <vt:vector size="138" baseType="lpstr">
      <vt:lpstr>Arial</vt:lpstr>
      <vt:lpstr>Calibri</vt:lpstr>
      <vt:lpstr>Minion Pro</vt:lpstr>
      <vt:lpstr>Wingdings</vt:lpstr>
      <vt:lpstr>1_Office Theme</vt:lpstr>
      <vt:lpstr>PowerPoint Presentation</vt:lpstr>
      <vt:lpstr>Disclaimer</vt:lpstr>
      <vt:lpstr>Mark your calendars</vt:lpstr>
      <vt:lpstr>Topics to Be Covered</vt:lpstr>
      <vt:lpstr>Key Takeaways</vt:lpstr>
      <vt:lpstr>1</vt:lpstr>
      <vt:lpstr>New Jersey: Employment is “At-Will”  </vt:lpstr>
      <vt:lpstr>State Statutes</vt:lpstr>
      <vt:lpstr>Federal Statutes</vt:lpstr>
      <vt:lpstr>What is the LAD?</vt:lpstr>
      <vt:lpstr>Protected Categories</vt:lpstr>
      <vt:lpstr>TIPS</vt:lpstr>
      <vt:lpstr>2</vt:lpstr>
      <vt:lpstr>Why Have a Policies and Procedures Manual?</vt:lpstr>
      <vt:lpstr>Why Are Personnel Policies and Handbooks Important?</vt:lpstr>
      <vt:lpstr>Key Policies You MUST have</vt:lpstr>
      <vt:lpstr>Key Policies You MUST have</vt:lpstr>
      <vt:lpstr>At-Will Disclaimers are a Must</vt:lpstr>
      <vt:lpstr>Inclusion of At-Will Disclaimers in Handbook</vt:lpstr>
      <vt:lpstr>What Makes an Effective Anti-Harassment Policy?</vt:lpstr>
      <vt:lpstr>What Makes an Effective Anti-Harassment Policy?</vt:lpstr>
      <vt:lpstr>Anti-Harassment Policies: Affirmative Defense</vt:lpstr>
      <vt:lpstr>Affirmative Defenses to Harassment Claims</vt:lpstr>
      <vt:lpstr>Hostile Work Environment: Employer Negligence</vt:lpstr>
      <vt:lpstr>Courts Look to Several Factors:</vt:lpstr>
      <vt:lpstr>PowerPoint Presentation</vt:lpstr>
      <vt:lpstr>PowerPoint Presentation</vt:lpstr>
      <vt:lpstr>PowerPoint Presentation</vt:lpstr>
      <vt:lpstr>The Take-Away </vt:lpstr>
      <vt:lpstr>Disability Accommodation Policy </vt:lpstr>
      <vt:lpstr>Disability Accommodation Policy </vt:lpstr>
      <vt:lpstr>Disability Accommodation Policy </vt:lpstr>
      <vt:lpstr>3</vt:lpstr>
      <vt:lpstr>JOB DESCRIPTIONS</vt:lpstr>
      <vt:lpstr>Why Are Job Descriptions Important?</vt:lpstr>
      <vt:lpstr>What Should Employers Include in Job Descriptions?</vt:lpstr>
      <vt:lpstr>What Should Employers Include in Job Descriptions?</vt:lpstr>
      <vt:lpstr>What Should Employers Include in Job Descriptions?</vt:lpstr>
      <vt:lpstr>What Else Should Be in a Job Description?</vt:lpstr>
      <vt:lpstr>Essential Job Functions</vt:lpstr>
      <vt:lpstr>Essential Job Functions</vt:lpstr>
      <vt:lpstr>PowerPoint Presentation</vt:lpstr>
      <vt:lpstr>Marginal vs. Essential Functions - Consider Whether…</vt:lpstr>
      <vt:lpstr>Job Description Tips</vt:lpstr>
      <vt:lpstr>4 Performance Appraisals/Reviews </vt:lpstr>
      <vt:lpstr>Performance Reviews: Key Considerations</vt:lpstr>
      <vt:lpstr>Advantages of Performance Appraisals </vt:lpstr>
      <vt:lpstr>Examples of Performance Problems </vt:lpstr>
      <vt:lpstr>Presentation of Performance Appraisals </vt:lpstr>
      <vt:lpstr>PowerPoint Presentation</vt:lpstr>
      <vt:lpstr>What the Evaluator Should Know</vt:lpstr>
      <vt:lpstr>What Else the Evaluator Should Know</vt:lpstr>
      <vt:lpstr>5 progressive discipline  </vt:lpstr>
      <vt:lpstr>Progressive Discipline</vt:lpstr>
      <vt:lpstr>Disadvantages of a Progressive Discipline Policy</vt:lpstr>
      <vt:lpstr> Important Factors</vt:lpstr>
      <vt:lpstr>Progressive Discipline Policy Should be Flexible &amp; Consider:</vt:lpstr>
      <vt:lpstr>6 Developing and Maintaining Effective Disciplinary Procedures </vt:lpstr>
      <vt:lpstr>Establish the Rules</vt:lpstr>
      <vt:lpstr>Practical Tip</vt:lpstr>
      <vt:lpstr>Establish Procedure </vt:lpstr>
      <vt:lpstr>Explanation and Imposition of Discipline </vt:lpstr>
      <vt:lpstr>Forms of Discipline</vt:lpstr>
      <vt:lpstr>Contents of Written Disciplinary Form </vt:lpstr>
      <vt:lpstr>Why Have a Disciplinary Policy?</vt:lpstr>
      <vt:lpstr>Why Have a Disciplinary Policy?</vt:lpstr>
      <vt:lpstr>Important Factors</vt:lpstr>
      <vt:lpstr>Affirmative Statement Example</vt:lpstr>
      <vt:lpstr>Discipline Policy Should be Flexible &amp; Consider:</vt:lpstr>
      <vt:lpstr>Examples of Work Rule Violations</vt:lpstr>
      <vt:lpstr>Severe Misconduct</vt:lpstr>
      <vt:lpstr>Severe Misconduct</vt:lpstr>
      <vt:lpstr>When Implementing Disciplinary Action</vt:lpstr>
      <vt:lpstr>Documentation</vt:lpstr>
      <vt:lpstr>Appeal Process Should</vt:lpstr>
      <vt:lpstr>PowerPoint Presentation</vt:lpstr>
      <vt:lpstr>7 personnel files</vt:lpstr>
      <vt:lpstr>Adequate Documentation in Personnel Files</vt:lpstr>
      <vt:lpstr>Procedures for Maintaining Personnel Files</vt:lpstr>
      <vt:lpstr>Procedures for Maintaining Personnel Files (Cont’d)</vt:lpstr>
      <vt:lpstr>Access to Personnel Files</vt:lpstr>
      <vt:lpstr>8 termination Process</vt:lpstr>
      <vt:lpstr>Types of Termination</vt:lpstr>
      <vt:lpstr>**Recall** Employment is at-will, unless: </vt:lpstr>
      <vt:lpstr>Who Can You Terminate?</vt:lpstr>
      <vt:lpstr>Who Can You Terminate?</vt:lpstr>
      <vt:lpstr>Who Can You Terminate?</vt:lpstr>
      <vt:lpstr>Major Reasons for Termination</vt:lpstr>
      <vt:lpstr>Barriers to Termination</vt:lpstr>
      <vt:lpstr>Communicating the Message</vt:lpstr>
      <vt:lpstr>Communicating the Message</vt:lpstr>
      <vt:lpstr>Communicating the Message</vt:lpstr>
      <vt:lpstr>The Termination Meeting</vt:lpstr>
      <vt:lpstr>The Termination Meeting</vt:lpstr>
      <vt:lpstr>Key Clauses in a Severance Agreement</vt:lpstr>
      <vt:lpstr>Key Clauses in a Severance Agreement</vt:lpstr>
      <vt:lpstr>Additional Issues to Address in a Severance Agreement</vt:lpstr>
      <vt:lpstr>PowerPoint Presentation</vt:lpstr>
      <vt:lpstr>Termination Letter</vt:lpstr>
      <vt:lpstr>The Take-Away</vt:lpstr>
      <vt:lpstr>9 internal INVESTIGATIONS</vt:lpstr>
      <vt:lpstr>Knowing When to Investigate </vt:lpstr>
      <vt:lpstr>Initiating Internal Investigations</vt:lpstr>
      <vt:lpstr>PowerPoint Presentation</vt:lpstr>
      <vt:lpstr>Investigation Guidelines</vt:lpstr>
      <vt:lpstr>Choosing an Investigator </vt:lpstr>
      <vt:lpstr>Conducting Interviews</vt:lpstr>
      <vt:lpstr>Conducting Interviews</vt:lpstr>
      <vt:lpstr>Internal Investigations: The Written Report</vt:lpstr>
      <vt:lpstr>Goals of Internal Investigation</vt:lpstr>
      <vt:lpstr>PowerPoint Presentation</vt:lpstr>
      <vt:lpstr>Attorneys as Internal Investigators</vt:lpstr>
      <vt:lpstr>Internal Investigations: Interview Preparation</vt:lpstr>
      <vt:lpstr>PowerPoint Presentation</vt:lpstr>
      <vt:lpstr>Internal Investigations: Protect the Complainant</vt:lpstr>
      <vt:lpstr>Internal Investigations: Protect the Complainant</vt:lpstr>
      <vt:lpstr>Internal Investigations</vt:lpstr>
      <vt:lpstr>Internal Investigations: Conducting Interviews </vt:lpstr>
      <vt:lpstr>Internal Investigations: Conducting Interviews</vt:lpstr>
      <vt:lpstr>Internal Investigations: Witnesses</vt:lpstr>
      <vt:lpstr>Internal Investigations: Witnesses</vt:lpstr>
      <vt:lpstr>Internal Investigations: Evaluating Witnesses </vt:lpstr>
      <vt:lpstr>Internal Investigations: Evaluating Witnesses </vt:lpstr>
      <vt:lpstr>Internal Investigations: Record Keeping</vt:lpstr>
      <vt:lpstr>Written Reports Should Include: </vt:lpstr>
      <vt:lpstr>After the Investigation</vt:lpstr>
      <vt:lpstr>After the Investigation</vt:lpstr>
      <vt:lpstr>Imposing Discipline:</vt:lpstr>
      <vt:lpstr>Examples of Remedial Measures</vt:lpstr>
      <vt:lpstr>Prohibition Against Retaliation </vt:lpstr>
      <vt:lpstr>Protect Against Retaliation</vt:lpstr>
      <vt:lpstr>Mark your calendars</vt:lpstr>
      <vt:lpstr>Connect with Laddey, Clark and Ryan, LLP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Charlee L. Gee</dc:creator>
  <cp:lastModifiedBy>Jessica N. Civetta</cp:lastModifiedBy>
  <cp:revision>143</cp:revision>
  <cp:lastPrinted>2020-02-25T14:51:42Z</cp:lastPrinted>
  <dcterms:created xsi:type="dcterms:W3CDTF">2019-04-16T21:05:08Z</dcterms:created>
  <dcterms:modified xsi:type="dcterms:W3CDTF">2021-11-11T20:11:37Z</dcterms:modified>
</cp:coreProperties>
</file>